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97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090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315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661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452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657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600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421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279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803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414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589ED-1404-4F2C-A116-2EECC4E34B51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FA272-8DED-40D1-81FA-2C986D514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67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138284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4632" cy="305177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«Культура речи педагога как одно из условий формирования коммуникативной компетенции обучающихся».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48680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b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на тему:</a:t>
            </a:r>
            <a:endParaRPr lang="ru-RU" sz="4800" b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37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4179" cy="68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Найдите  ошибки в образовании формы слова:</a:t>
            </a:r>
            <a:endParaRPr lang="ru-RU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Богаче                       </a:t>
            </a:r>
            <a:r>
              <a:rPr lang="ru-RU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содержательный           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Обильнее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 лучший             Авторы                  В тысяче девятьсот восемьдесят пятом году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 четыре  кандидата                     Много ботинок         Тремястами  пятьюдесятью  рублями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Избежать дебатов                          Очень вкуснейшая                Договоры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Отказаться от джинсов          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Зажгёт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Пекари            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Тетеревы</a:t>
            </a:r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Жестяные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жёлобы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Наши паспорта                        Самый богатейший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3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66080" cy="7028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877070"/>
          </a:xfrm>
        </p:spPr>
        <p:txBody>
          <a:bodyPr>
            <a:normAutofit/>
          </a:bodyPr>
          <a:lstStyle/>
          <a:p>
            <a:r>
              <a:rPr lang="ru-RU" sz="36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Подчеркните ряды слов, в которых пропущена одна и та же буква:</a:t>
            </a:r>
            <a:br>
              <a:rPr lang="ru-RU" sz="36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240" y="1251494"/>
            <a:ext cx="8229600" cy="4525963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роз…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пред…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стория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…горюнился, 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вратно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…дать, 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…крайний;                                   в…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едливый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п…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ёт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под…рвать, н…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друбить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пред…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явитель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неот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емлемый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под…брать, поз…вчерашний;                        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…уныл, 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образился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…характерный, 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…росшийся;                  р…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яный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раз…</a:t>
            </a:r>
            <a:r>
              <a:rPr lang="ru-RU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езд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10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192034" cy="689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Памятка.  Алгоритм определения спряжения глаголов с безударным личным окончанием:</a:t>
            </a:r>
            <a:endParaRPr lang="ru-RU" sz="3600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	Ставим глагол в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неопределённую форму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н.ф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.): отвечает на вопросы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делать? что сделать?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(рисовать, смотреть, взглянуть).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	 Смотрим, на какие буквы оканчивается глагол в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н.ф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спряжение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1)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глаголы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–</a:t>
            </a:r>
            <a:r>
              <a:rPr lang="ru-RU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ить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кроме </a:t>
            </a:r>
            <a:r>
              <a:rPr lang="ru-RU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брить и стелить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2)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глагола на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ать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(слышать, дышать, гнать, держать); 3)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глаголов на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еть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(смотреть, видеть, ненавидеть, вертеть, терпеть, обидеть, зависеть).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окончаниях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глаголов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спряжения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пишется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гласная И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359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192034" cy="689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173297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спряжение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1)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глагола-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исключения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(брить, стелить);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2)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остальные глаголы.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окончаниях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глаголов 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спряжения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пишется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гласная Е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Если гласная суффикса в начальной форме не определяется, ставим глагол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3л. 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(они что делают?)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Глаголы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л. 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окончаниями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-ют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I спряжению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окончаниями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-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ят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ко  II спряжению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(се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ют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I спряжение, стро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ят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II спряжение).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4).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глаголы с приставками относятся к тому же спряжению, что и соответствующие глаголы без приставок.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70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372561" cy="7033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Пользуясь алгоритмом, правильно определите спряжение и личное окончание глаголов.</a:t>
            </a:r>
            <a:endParaRPr lang="ru-RU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записи: 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растаЮт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растаЯть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3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</a:t>
            </a: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…т                        они вид…т</a:t>
            </a:r>
          </a:p>
          <a:p>
            <a:pPr marL="0" indent="0">
              <a:buNone/>
            </a:pP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они </a:t>
            </a:r>
            <a:r>
              <a:rPr lang="ru-RU" sz="3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бре</a:t>
            </a: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…т                          они </a:t>
            </a:r>
            <a:r>
              <a:rPr lang="ru-RU" sz="3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</a:t>
            </a: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…т</a:t>
            </a:r>
          </a:p>
          <a:p>
            <a:pPr marL="0" indent="0">
              <a:buNone/>
            </a:pP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они </a:t>
            </a:r>
            <a:r>
              <a:rPr lang="ru-RU" sz="3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колыш</a:t>
            </a: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они гон…т</a:t>
            </a:r>
          </a:p>
          <a:p>
            <a:pPr marL="0" indent="0">
              <a:buNone/>
            </a:pP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они просе…т                      они </a:t>
            </a:r>
            <a:r>
              <a:rPr lang="ru-RU" sz="3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</a:t>
            </a: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…т </a:t>
            </a:r>
          </a:p>
          <a:p>
            <a:pPr marL="0" indent="0">
              <a:buNone/>
            </a:pP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они </a:t>
            </a:r>
            <a:r>
              <a:rPr lang="ru-RU" sz="3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</a:t>
            </a: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…т                       они </a:t>
            </a:r>
            <a:r>
              <a:rPr lang="ru-RU" sz="3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блещ</a:t>
            </a: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…т</a:t>
            </a:r>
          </a:p>
          <a:p>
            <a:pPr marL="0" indent="0">
              <a:buNone/>
            </a:pP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00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372561" cy="7033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«Найди ошибку» </a:t>
            </a:r>
            <a:endParaRPr lang="ru-RU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фразы с ошибками в написании личных окончаний глаголов, запишите их в исправленном виде: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o	вы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держете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слово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o	вы прекрасно слышите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o	они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борятся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врагами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o	мы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приклеем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конверту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o	мы напишем изложение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o	они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колят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дрова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291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2034" cy="689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Найдите  «лишнее» </a:t>
            </a:r>
            <a:br>
              <a:rPr lang="ru-RU" sz="48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слово.</a:t>
            </a:r>
            <a:endParaRPr lang="ru-RU" sz="4800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Смотр..т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..т, 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тревож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та..т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Ла..т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се..т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..т, 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..т.</a:t>
            </a:r>
          </a:p>
          <a:p>
            <a:pPr marL="0" indent="0" algn="just">
              <a:buNone/>
            </a:pP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Вид..т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..т, 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завис..т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4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..т.</a:t>
            </a:r>
          </a:p>
          <a:p>
            <a:pPr algn="just"/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42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192034" cy="689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   Выписать слова, в которых на месте пропуска пишется буква У:</a:t>
            </a:r>
            <a:endParaRPr lang="ru-RU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врачи  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…т;   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щийся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постели;</a:t>
            </a: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меч…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щийся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зверёк</a:t>
            </a: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рокоч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щий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бор;</a:t>
            </a: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вещи суш…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бойцы  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услыш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…т;</a:t>
            </a:r>
          </a:p>
          <a:p>
            <a:pPr marL="0" indent="0" algn="just">
              <a:buNone/>
            </a:pP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щий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старшим;   тяжело 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щий</a:t>
            </a: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капли  </a:t>
            </a:r>
            <a:r>
              <a:rPr lang="ru-RU" sz="3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</a:t>
            </a: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…т; 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плач…</a:t>
            </a:r>
            <a:r>
              <a:rPr lang="ru-RU" sz="3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щий</a:t>
            </a:r>
            <a:endParaRPr lang="ru-RU" sz="36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3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654527" cy="724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   Найдите предложения, в которых  НЕ со словом пишется раздельно:</a:t>
            </a:r>
            <a:endParaRPr lang="ru-RU" sz="3200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за ребёнком  (НЕ)досмотрел!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(НЕ)</a:t>
            </a:r>
            <a:r>
              <a:rPr lang="ru-RU" sz="24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навидящий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ложь, отец покраснел и часто задышал.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смотрел вовсе (НЕ)приветливо.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(НЕ)распустившийся цветок был обрызган росой.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финале олимпийского турнира по футболу сборная Бразилии в который раз (НЕ)</a:t>
            </a:r>
            <a:r>
              <a:rPr lang="ru-RU" sz="24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дооценила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соперника.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Лейтенант в задумчивости  вышел из штаба: разведчикам  поручили  практически (НЕ)выполнимое задание.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закаляется в (НЕ)прекращающейся ни на минуту борьбе.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теперь всё стало абсолютно  (НЕ)понятным.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давно  (НЕ)тревоженных оконных рам посыпались за окно краска и замазка.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Шофёр  (НЕ)понимающе посмотрел на него. 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18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366675" cy="702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к заданиям</a:t>
            </a:r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35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Поставить ударение в словах:</a:t>
            </a:r>
            <a:r>
              <a:rPr lang="ru-RU" sz="3500" b="1" i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звони′т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положи′л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балова'ться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включи′т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недуг',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краси′вее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ворожея', цемент', квартал',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тво'рог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', досуг', договор',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тор'ты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нефтепровод', каталог',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туф'ля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35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500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35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ошибки в образовании формы слова: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лучший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тысячА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девятьсот восемьдесят пятом году;  вкуснейшая; 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зажЖёт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тетеревА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желобА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богатейший.</a:t>
            </a:r>
          </a:p>
        </p:txBody>
      </p:sp>
    </p:spTree>
    <p:extLst>
      <p:ext uri="{BB962C8B-B14F-4D97-AF65-F5344CB8AC3E}">
        <p14:creationId xmlns:p14="http://schemas.microsoft.com/office/powerpoint/2010/main" val="217317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366675" cy="702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внимание педагогов к проблеме формирования коммуникативной компетенции обучающихся.</a:t>
            </a:r>
            <a:endParaRPr lang="ru-RU" sz="5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46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192034" cy="689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57592" cy="1944216"/>
          </a:xfrm>
        </p:spPr>
        <p:txBody>
          <a:bodyPr>
            <a:normAutofit fontScale="90000"/>
          </a:bodyPr>
          <a:lstStyle/>
          <a:p>
            <a:r>
              <a:rPr lang="ru-RU" sz="40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000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Подчеркнуть ряды слов, в которых пропущена одна и та же буква:</a:t>
            </a:r>
            <a:br>
              <a:rPr lang="ru-RU" sz="4000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184" y="1916832"/>
            <a:ext cx="8229600" cy="4381947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розЫск</a:t>
            </a:r>
            <a:r>
              <a:rPr lang="ru-RU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</a:t>
            </a:r>
            <a:r>
              <a:rPr lang="ru-RU" u="sng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предЫстория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прИгорюнился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прЕвратно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раЗдать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беСкрайний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вЪедливый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пЬёт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подОрвать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нАдрубить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</a:t>
            </a:r>
            <a:r>
              <a:rPr lang="ru-RU" u="sng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предЪявитель</a:t>
            </a:r>
            <a:r>
              <a:rPr lang="ru-RU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u="sng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неотЪемлемый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позАвчерашний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прИуныл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прЕобразился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беСхарактерный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раЗросшийся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рЬяный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разЪезд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74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048"/>
            <a:ext cx="9144000" cy="686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Пользуясь алгоритмом, правильно определите спряжение и личное окончание глаголов.</a:t>
            </a:r>
            <a:br>
              <a:rPr lang="ru-RU" sz="3200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записи: они растают – растаять, I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клеЯт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клеИть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II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они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видЯт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II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бреЮт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I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они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держАт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II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колышУтся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колыхАться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они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гонЯт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гнАть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II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просеЮт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просеЯть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I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они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строЯт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II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дышАт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дышАть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 II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они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блещУт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блистАть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49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90251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«Найди ошибку»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3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</a:t>
            </a:r>
            <a:r>
              <a:rPr lang="ru-RU" sz="3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фразы с ошибками в написании личных окончаний глаголов, запишите их в исправленном виде:</a:t>
            </a:r>
          </a:p>
          <a:p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держИте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слово (держать, 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II 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слово</a:t>
            </a:r>
          </a:p>
          <a:p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прекрасно слышите</a:t>
            </a:r>
          </a:p>
          <a:p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борЮтся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борОться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с врагами</a:t>
            </a:r>
          </a:p>
          <a:p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приклеИм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приклеИть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II 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к конверту</a:t>
            </a:r>
          </a:p>
          <a:p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напишем изложение</a:t>
            </a:r>
          </a:p>
          <a:p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колЮт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колОть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</a:t>
            </a:r>
            <a:r>
              <a:rPr lang="ru-RU" sz="3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sz="3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дрова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5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128"/>
            <a:ext cx="9178430" cy="6888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Найдите  «лишнее» слово.</a:t>
            </a:r>
            <a:br>
              <a:rPr lang="ru-RU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1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дышИт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тревожИтся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таЕт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ЛаЕт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сеЕт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читаЕт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клеИт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ВидИт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пишЕт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5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держИт</a:t>
            </a:r>
            <a:r>
              <a:rPr lang="ru-RU" sz="5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4000" dirty="0"/>
          </a:p>
          <a:p>
            <a:pPr marL="0" indent="0" algn="ctr">
              <a:buNone/>
            </a:pPr>
            <a:r>
              <a:rPr lang="ru-RU" sz="58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   Выписать </a:t>
            </a:r>
            <a:r>
              <a:rPr lang="ru-RU" sz="5800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в которых на месте пропуска пишется буква У</a:t>
            </a:r>
            <a:r>
              <a:rPr lang="ru-RU" sz="58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врачи  </a:t>
            </a:r>
            <a:r>
              <a:rPr lang="ru-RU" sz="4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лечАт</a:t>
            </a: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</a:t>
            </a:r>
            <a:r>
              <a:rPr lang="ru-RU" sz="4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нежАщийся</a:t>
            </a: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постели;</a:t>
            </a:r>
          </a:p>
          <a:p>
            <a:pPr marL="0" indent="0">
              <a:buNone/>
            </a:pPr>
            <a:r>
              <a:rPr lang="ru-RU" sz="44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мечУщийся</a:t>
            </a:r>
            <a:r>
              <a:rPr lang="ru-RU" sz="44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зверёк</a:t>
            </a: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400" u="sng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рокочУщий</a:t>
            </a:r>
            <a:r>
              <a:rPr lang="ru-RU" sz="4400" u="sng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</a:t>
            </a: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вещи </a:t>
            </a:r>
            <a:r>
              <a:rPr lang="ru-RU" sz="4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сушАтся</a:t>
            </a: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бойцы </a:t>
            </a:r>
            <a:r>
              <a:rPr lang="ru-RU" sz="4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услышАт</a:t>
            </a: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4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перечАщий</a:t>
            </a: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старшим;                    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тяжело </a:t>
            </a:r>
            <a:r>
              <a:rPr lang="ru-RU" sz="4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дышАщий</a:t>
            </a: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капли  </a:t>
            </a:r>
            <a:r>
              <a:rPr lang="ru-RU" sz="44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точАт</a:t>
            </a: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</a:t>
            </a:r>
            <a:r>
              <a:rPr lang="ru-RU" sz="44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плачУщий</a:t>
            </a:r>
            <a:r>
              <a:rPr lang="ru-RU" sz="44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ребёнок</a:t>
            </a:r>
          </a:p>
          <a:p>
            <a:endParaRPr lang="ru-RU" dirty="0">
              <a:solidFill>
                <a:schemeClr val="accent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648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8999537" cy="675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200" b="1" i="1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Найдите  предложения, в которых  НЕ со словом пишется раздельно: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 </a:t>
            </a:r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за ребёнком  </a:t>
            </a:r>
            <a:r>
              <a:rPr lang="ru-RU" sz="9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НЕдосмотрел</a:t>
            </a:r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sz="9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НЕнавидящий</a:t>
            </a:r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ложь, отец покраснел и часто задышал.</a:t>
            </a:r>
          </a:p>
          <a:p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смотрел вовсе НЕ  приветливо.</a:t>
            </a:r>
          </a:p>
          <a:p>
            <a:r>
              <a:rPr lang="ru-RU" sz="9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НЕраспустившийся</a:t>
            </a:r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цветок был обрызган росой.</a:t>
            </a:r>
          </a:p>
          <a:p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финале олимпийского турнира по футболу сборная Бразилии в который раз </a:t>
            </a:r>
            <a:r>
              <a:rPr lang="ru-RU" sz="9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НЕдооценила</a:t>
            </a:r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соперника.</a:t>
            </a:r>
          </a:p>
          <a:p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Лейтенант в задумчивости  вышел из штаба: разведчикам  поручили  практически </a:t>
            </a:r>
            <a:r>
              <a:rPr lang="ru-RU" sz="9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НЕвыполнимое</a:t>
            </a:r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задание.</a:t>
            </a:r>
          </a:p>
          <a:p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закаляется в НЕ  прекращающейся ни на минуту борьбе.</a:t>
            </a:r>
          </a:p>
          <a:p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теперь всё стало абсолютно  </a:t>
            </a:r>
            <a:r>
              <a:rPr lang="ru-RU" sz="9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НЕпонятным</a:t>
            </a:r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давно  НЕ  тревоженных оконных рам посыпались за окно краска и замазка.</a:t>
            </a:r>
          </a:p>
          <a:p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Шофёр  </a:t>
            </a:r>
            <a:r>
              <a:rPr lang="ru-RU" sz="9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НЕпонимающе</a:t>
            </a:r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посмотрел на него. </a:t>
            </a:r>
          </a:p>
        </p:txBody>
      </p:sp>
    </p:spTree>
    <p:extLst>
      <p:ext uri="{BB962C8B-B14F-4D97-AF65-F5344CB8AC3E}">
        <p14:creationId xmlns:p14="http://schemas.microsoft.com/office/powerpoint/2010/main" val="286775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39543"/>
            <a:ext cx="8945788" cy="6989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96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Устная речь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так, а не иначе,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мне, друг мой, не перечь: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стали жить богаче,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беднее стала речь.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Гаснет устная словесность,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Разговорная краса;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Отступают в неизвестность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Речи русской чудеса.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Сотни слов, родных и метких,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Сникнув, голос потеряв, 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Взаперти, как птицы в клетках,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Дремлют в толстых словарях.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Ты их выпусти оттуда, 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быт обыденный верни,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Чтобы речь – людское чудо –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Не скудела в наши дни</a:t>
            </a:r>
            <a:r>
              <a:rPr lang="ru-RU" sz="8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6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1987 г.</a:t>
            </a:r>
          </a:p>
          <a:p>
            <a:pPr marL="0" indent="0" algn="ctr">
              <a:buNone/>
            </a:pPr>
            <a:r>
              <a:rPr lang="ru-RU" sz="96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В.Шефнер</a:t>
            </a:r>
            <a:r>
              <a:rPr lang="ru-RU" sz="96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96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449" y="980728"/>
            <a:ext cx="3871913" cy="452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362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192034" cy="689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Симон </a:t>
            </a:r>
            <a: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Соловейчик:  «Учитель – это ученик, навсегда вызванный к доске».  </a:t>
            </a:r>
            <a:b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Обучая </a:t>
            </a:r>
            <a:r>
              <a:rPr lang="ru-RU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других</a:t>
            </a:r>
            <a: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учись сам. Всем спасибо за работу!</a:t>
            </a:r>
            <a:b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060848"/>
            <a:ext cx="374441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34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462625" cy="7101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479" y="404664"/>
            <a:ext cx="8229600" cy="1143000"/>
          </a:xfrm>
        </p:spPr>
        <p:txBody>
          <a:bodyPr/>
          <a:lstStyle/>
          <a:p>
            <a:r>
              <a:rPr lang="ru-RU" b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обозначить проблему грамотности населения и роль педагогического сообщества в её решении;</a:t>
            </a:r>
          </a:p>
          <a:p>
            <a:pPr algn="just"/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интерес педагогов к изучению русского языка, познанию его красоты и величия; </a:t>
            </a:r>
          </a:p>
          <a:p>
            <a:pPr algn="just"/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языковую культуру, грамотность педагогов.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85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654527" cy="724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764704"/>
            <a:ext cx="4896544" cy="56886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«Вечно изобретать, пробовать, совершенствовать и совершенствоваться – вот единственный курс учительской жизни». </a:t>
            </a:r>
          </a:p>
          <a:p>
            <a:pPr marL="0" indent="0" algn="r">
              <a:buNone/>
            </a:pPr>
            <a:r>
              <a:rPr lang="ru-RU" sz="4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К.Д.Ушинский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1" t="3018" r="27540" b="6933"/>
          <a:stretch/>
        </p:blipFill>
        <p:spPr bwMode="auto">
          <a:xfrm>
            <a:off x="467544" y="764704"/>
            <a:ext cx="3384376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26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3"/>
            <a:ext cx="9654527" cy="724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53045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–мастер:</a:t>
            </a:r>
            <a:endParaRPr lang="ru-RU" sz="2800" b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463" y="30591"/>
            <a:ext cx="8229600" cy="65253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мудрость, приобретённая с годами;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активность, в ней сила, здоровье, успех;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счастье; </a:t>
            </a:r>
            <a:r>
              <a:rPr lang="ru-RU" sz="2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А.С.Макаренко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писал: «Научить человека быть счастливым нельзя, но воспитать его так, чтобы он был счастливым, - можно!»;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творчество, ведь, чтобы озарять светом других, нужно носить солнце в себе;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единство, ведь только в единстве «учитель – ученик - родитель» можно добиться всех поставленных целей, создать атмосферу доверия и ситуацию успеха;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результат: на выходе хочется видеть своих учеников уверенными, умело выбирающими свой путь в жизни.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93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516578" cy="7141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речи педагога:</a:t>
            </a:r>
            <a:endParaRPr lang="ru-RU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содержательность; </a:t>
            </a:r>
          </a:p>
          <a:p>
            <a:pPr marL="0" indent="0" algn="just">
              <a:buNone/>
            </a:pP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грамотность и лексическое богатство;</a:t>
            </a:r>
          </a:p>
          <a:p>
            <a:pPr marL="0" indent="0" algn="just">
              <a:buNone/>
            </a:pP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логичность и доступность;</a:t>
            </a:r>
          </a:p>
          <a:p>
            <a:pPr marL="0" indent="0" algn="just">
              <a:buNone/>
            </a:pP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техническая отточенность; </a:t>
            </a:r>
          </a:p>
          <a:p>
            <a:pPr marL="0" indent="0" algn="just">
              <a:buNone/>
            </a:pP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интонационная экспрессивность, эмоциональность и образность;</a:t>
            </a:r>
          </a:p>
          <a:p>
            <a:pPr marL="0" indent="0" algn="just">
              <a:buNone/>
            </a:pP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уместность речи;</a:t>
            </a:r>
          </a:p>
          <a:p>
            <a:pPr marL="0" indent="0" algn="just">
              <a:buNone/>
            </a:pP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литературность  и следование речевому этикету;</a:t>
            </a:r>
          </a:p>
          <a:p>
            <a:pPr marL="0" indent="0" algn="just">
              <a:buNone/>
            </a:pP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 умелое использование и невербальных средств общения (жестов, мимики, пантомимических движений).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1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192034" cy="689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</a:t>
            </a:r>
            <a:r>
              <a:rPr lang="ru-RU" sz="40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40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0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</a:t>
            </a:r>
            <a:r>
              <a:rPr lang="ru-RU" sz="40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0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</a:t>
            </a:r>
            <a:r>
              <a:rPr lang="ru-RU" sz="40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40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педагога:</a:t>
            </a:r>
            <a:endParaRPr lang="ru-RU" sz="4000" b="1" i="1" u="sng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229600" cy="5544616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должен говорить </a:t>
            </a:r>
            <a:r>
              <a:rPr lang="ru-RU" sz="2000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негромко,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 так, чтобы каждый мог его услышать, чтобы процесс слушания не вызывал у учащихся значительного напряжения;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педагог должен говорить </a:t>
            </a:r>
            <a:r>
              <a:rPr lang="ru-RU" sz="2000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внятно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педагог должен говорить </a:t>
            </a:r>
            <a:r>
              <a:rPr lang="ru-RU" sz="2000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скоростью около 120 слов в минуту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для достижения выразительности звучания важно уметь </a:t>
            </a:r>
            <a:r>
              <a:rPr lang="ru-RU" sz="2000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паузами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логическими и психологическими. Без логических пауз речь безграмотна, без психологических – бесцветна;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педагог должен говорить </a:t>
            </a:r>
            <a:r>
              <a:rPr lang="ru-RU" sz="2000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интонацией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т.е. уметь ставить логические ударения, выделять отдельные слова, важные для содержания сказанного;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000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мелодичность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придаёт голосу педагога индивидуальную окраску и может существенно влиять на эмоциональное самочувствие обучающихся: воодушевлять, увлекать, успокаивать. Мелодика рождается в опоре на гласные звуки.</a:t>
            </a:r>
          </a:p>
          <a:p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13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3" y="0"/>
            <a:ext cx="9366675" cy="702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u="sng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Словари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7557"/>
            <a:ext cx="8229600" cy="597666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С.И.  Ожегов и Н.Ю. Шведова: </a:t>
            </a:r>
            <a:r>
              <a:rPr lang="ru-RU" sz="20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«Толковый словарь русского языка»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В.И.Даль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«Толковый словарь живого великорусского языка»;</a:t>
            </a:r>
          </a:p>
          <a:p>
            <a:pPr algn="just"/>
            <a:r>
              <a:rPr lang="ru-RU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Т.В.Розе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«Большой толковый словарь пословиц и поговорок для детей»;</a:t>
            </a:r>
          </a:p>
          <a:p>
            <a:pPr algn="just"/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С.Н. Зигуненко (автор-составитель): </a:t>
            </a:r>
            <a:r>
              <a:rPr lang="ru-RU" sz="20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«Уникальный иллюстрированный толковый словарь пословиц и поговорок для детей»;</a:t>
            </a:r>
          </a:p>
          <a:p>
            <a:pPr algn="just"/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Художники </a:t>
            </a:r>
            <a:r>
              <a:rPr lang="ru-RU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А.И.Артюх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Д.А.Мелких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Л.Г.Пожидаев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др.: </a:t>
            </a:r>
            <a:r>
              <a:rPr lang="ru-RU" sz="20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«Большой уникальный иллюстрированный  этимологический  словарь для детей»;</a:t>
            </a:r>
          </a:p>
          <a:p>
            <a:pPr algn="just"/>
            <a:r>
              <a:rPr lang="ru-RU" sz="20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«Словарь трудностей русского языка»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(Серия «Словари»);</a:t>
            </a:r>
          </a:p>
          <a:p>
            <a:pPr algn="just"/>
            <a:r>
              <a:rPr lang="ru-RU" sz="20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«Словарь синонимов русского языка»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(коллектив авторов);</a:t>
            </a:r>
          </a:p>
          <a:p>
            <a:pPr algn="just"/>
            <a:r>
              <a:rPr lang="ru-RU" sz="20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«Универсальный словарь русского языка»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Справочное издание (орфографический, орфоэпический, этимологический словари);</a:t>
            </a:r>
          </a:p>
          <a:p>
            <a:pPr algn="just"/>
            <a:r>
              <a:rPr lang="ru-RU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К.И.Пехливанова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М.Н.Лебедева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«Грамматика русского языка в иллюстрациях» и мн. другие издания.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48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048"/>
            <a:ext cx="9318642" cy="6993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522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Поставьте  ударение</a:t>
            </a:r>
            <a:br>
              <a:rPr lang="ru-RU" sz="4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словах:</a:t>
            </a:r>
            <a:endParaRPr lang="ru-RU" sz="4800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522" y="2332037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sz="4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Звонит, положил, баловаться, включит, недуг, красивее, ворожея, цемент, квартал, творог, досуг, договор, торты, нефтепровод, каталог, туфля.</a:t>
            </a:r>
            <a:endParaRPr lang="ru-RU" sz="4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95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</TotalTime>
  <Words>1445</Words>
  <Application>Microsoft Office PowerPoint</Application>
  <PresentationFormat>Экран (4:3)</PresentationFormat>
  <Paragraphs>177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«Культура речи педагога как одно из условий формирования коммуникативной компетенции обучающихся».</vt:lpstr>
      <vt:lpstr>Цель: </vt:lpstr>
      <vt:lpstr>Задачи:</vt:lpstr>
      <vt:lpstr>Презентация PowerPoint</vt:lpstr>
      <vt:lpstr>Учитель –мастер:</vt:lpstr>
      <vt:lpstr>Требования к речи педагога:</vt:lpstr>
      <vt:lpstr>             Правила     речевой     культуры                            педагога:</vt:lpstr>
      <vt:lpstr> Словари </vt:lpstr>
      <vt:lpstr> 1.  Поставьте  ударение  в словах:</vt:lpstr>
      <vt:lpstr>2.  Найдите  ошибки в образовании формы слова:</vt:lpstr>
      <vt:lpstr>3.  Подчеркните ряды слов, в которых пропущена одна и та же буква: </vt:lpstr>
      <vt:lpstr> Памятка.  Алгоритм определения спряжения глаголов с безударным личным окончанием:</vt:lpstr>
      <vt:lpstr>Презентация PowerPoint</vt:lpstr>
      <vt:lpstr>4. Пользуясь алгоритмом, правильно определите спряжение и личное окончание глаголов.</vt:lpstr>
      <vt:lpstr>5. «Найди ошибку» </vt:lpstr>
      <vt:lpstr>6. Найдите  «лишнее»  слово.</vt:lpstr>
      <vt:lpstr>7.    Выписать слова, в которых на месте пропуска пишется буква У:</vt:lpstr>
      <vt:lpstr>8.    Найдите предложения, в которых  НЕ со словом пишется раздельно:</vt:lpstr>
      <vt:lpstr>Ответы к заданиям.</vt:lpstr>
      <vt:lpstr>3.  Подчеркнуть ряды слов, в которых пропущена одна и та же буква: </vt:lpstr>
      <vt:lpstr>4. Пользуясь алгоритмом, правильно определите спряжение и личное окончание глаголов. </vt:lpstr>
      <vt:lpstr>5. «Найди ошибку» </vt:lpstr>
      <vt:lpstr> 6.  Найдите  «лишнее» слово. </vt:lpstr>
      <vt:lpstr>  8.    Найдите  предложения, в которых  НЕ со словом пишется раздельно:     </vt:lpstr>
      <vt:lpstr>Презентация PowerPoint</vt:lpstr>
      <vt:lpstr>   Симон Соловейчик:  «Учитель – это ученик, навсегда вызванный к доске».   Обучая  других,  учись сам. Всем спасибо за работу!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речи педагога</dc:title>
  <dc:creator>User</dc:creator>
  <cp:lastModifiedBy>User</cp:lastModifiedBy>
  <cp:revision>96</cp:revision>
  <dcterms:created xsi:type="dcterms:W3CDTF">2023-01-10T00:26:14Z</dcterms:created>
  <dcterms:modified xsi:type="dcterms:W3CDTF">2023-09-28T02:04:42Z</dcterms:modified>
</cp:coreProperties>
</file>