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2021 - 2022</c:v>
                </c:pt>
                <c:pt idx="1">
                  <c:v>2022-2023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</c:v>
                </c:pt>
                <c:pt idx="1">
                  <c:v>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2021 - 2022</c:v>
                </c:pt>
                <c:pt idx="1">
                  <c:v>2022-2023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2"/>
                <c:pt idx="0">
                  <c:v>2021 - 2022</c:v>
                </c:pt>
                <c:pt idx="1">
                  <c:v>2022-2023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9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74058496"/>
        <c:axId val="175067904"/>
        <c:axId val="174054016"/>
      </c:bar3DChart>
      <c:catAx>
        <c:axId val="174058496"/>
        <c:scaling>
          <c:orientation val="minMax"/>
        </c:scaling>
        <c:delete val="0"/>
        <c:axPos val="b"/>
        <c:majorTickMark val="out"/>
        <c:minorTickMark val="none"/>
        <c:tickLblPos val="nextTo"/>
        <c:crossAx val="175067904"/>
        <c:crosses val="autoZero"/>
        <c:auto val="1"/>
        <c:lblAlgn val="ctr"/>
        <c:lblOffset val="100"/>
        <c:noMultiLvlLbl val="0"/>
      </c:catAx>
      <c:valAx>
        <c:axId val="175067904"/>
        <c:scaling>
          <c:orientation val="minMax"/>
        </c:scaling>
        <c:delete val="0"/>
        <c:axPos val="l"/>
        <c:majorGridlines>
          <c:spPr>
            <a:ln>
              <a:solidFill>
                <a:srgbClr val="1F497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74058496"/>
        <c:crosses val="autoZero"/>
        <c:crossBetween val="between"/>
      </c:valAx>
      <c:serAx>
        <c:axId val="174054016"/>
        <c:scaling>
          <c:orientation val="minMax"/>
        </c:scaling>
        <c:delete val="1"/>
        <c:axPos val="b"/>
        <c:majorTickMark val="out"/>
        <c:minorTickMark val="none"/>
        <c:tickLblPos val="nextTo"/>
        <c:crossAx val="175067904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spPr>
    <a:solidFill>
      <a:sysClr val="window" lastClr="FFFFFF"/>
    </a:solidFill>
    <a:ln w="25400" cap="flat" cmpd="sng" algn="ctr">
      <a:solidFill>
        <a:srgbClr val="4BACC6"/>
      </a:solidFill>
      <a:prstDash val="solid"/>
    </a:ln>
    <a:effectLst/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aseline="0" dirty="0">
                <a:latin typeface="Times New Roman" pitchFamily="18" charset="0"/>
                <a:cs typeface="Times New Roman" pitchFamily="18" charset="0"/>
              </a:rPr>
              <a:t>начало учебного года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2021-2022</c:v>
                </c:pt>
              </c:strCache>
            </c:strRef>
          </c:tx>
          <c:spPr>
            <a:solidFill>
              <a:sysClr val="window" lastClr="FFFFFF"/>
            </a:solidFill>
            <a:ln w="25400" cap="flat" cmpd="sng" algn="ctr">
              <a:solidFill>
                <a:srgbClr val="B58B80"/>
              </a:solidFill>
              <a:prstDash val="solid"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11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2022-2023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5106688"/>
        <c:axId val="175001984"/>
        <c:axId val="174022144"/>
      </c:bar3DChart>
      <c:catAx>
        <c:axId val="17510668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5001984"/>
        <c:crosses val="autoZero"/>
        <c:auto val="1"/>
        <c:lblAlgn val="ctr"/>
        <c:lblOffset val="100"/>
        <c:noMultiLvlLbl val="0"/>
      </c:catAx>
      <c:valAx>
        <c:axId val="1750019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5106688"/>
        <c:crosses val="autoZero"/>
        <c:crossBetween val="between"/>
      </c:valAx>
      <c:serAx>
        <c:axId val="174022144"/>
        <c:scaling>
          <c:orientation val="minMax"/>
        </c:scaling>
        <c:delete val="1"/>
        <c:axPos val="b"/>
        <c:majorTickMark val="out"/>
        <c:minorTickMark val="none"/>
        <c:tickLblPos val="nextTo"/>
        <c:crossAx val="175001984"/>
        <c:crosses val="autoZero"/>
      </c:serAx>
    </c:plotArea>
    <c:legend>
      <c:legendPos val="r"/>
      <c:layout>
        <c:manualLayout>
          <c:xMode val="edge"/>
          <c:yMode val="edge"/>
          <c:x val="0.74701155790405405"/>
          <c:y val="0.44203738508362433"/>
          <c:w val="0.25298844209594595"/>
          <c:h val="0.20711319523189897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1200" baseline="0" dirty="0">
                <a:latin typeface="Times New Roman" pitchFamily="18" charset="0"/>
                <a:cs typeface="Times New Roman" pitchFamily="18" charset="0"/>
              </a:rPr>
              <a:t> конец учебного года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2021-2022</c:v>
                </c:pt>
              </c:strCache>
            </c:strRef>
          </c:tx>
          <c:spPr>
            <a:solidFill>
              <a:sysClr val="window" lastClr="FFFFFF"/>
            </a:solidFill>
            <a:ln w="25400" cap="flat" cmpd="sng" algn="ctr">
              <a:solidFill>
                <a:srgbClr val="A19574"/>
              </a:solidFill>
              <a:prstDash val="solid"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6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2022-2023</c:v>
                </c:pt>
              </c:strCache>
            </c:strRef>
          </c:tx>
          <c:spPr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strRef>
              <c:f>Лист1!$A$2:$A$4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5127168"/>
        <c:axId val="175128960"/>
        <c:axId val="174989760"/>
      </c:bar3DChart>
      <c:catAx>
        <c:axId val="175127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5128960"/>
        <c:crosses val="autoZero"/>
        <c:auto val="1"/>
        <c:lblAlgn val="ctr"/>
        <c:lblOffset val="100"/>
        <c:noMultiLvlLbl val="0"/>
      </c:catAx>
      <c:valAx>
        <c:axId val="175128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5127168"/>
        <c:crosses val="autoZero"/>
        <c:crossBetween val="between"/>
      </c:valAx>
      <c:serAx>
        <c:axId val="174989760"/>
        <c:scaling>
          <c:orientation val="minMax"/>
        </c:scaling>
        <c:delete val="1"/>
        <c:axPos val="b"/>
        <c:majorTickMark val="out"/>
        <c:minorTickMark val="none"/>
        <c:tickLblPos val="nextTo"/>
        <c:crossAx val="17512896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24057007133887481"/>
          <c:y val="8.4350531100409132E-2"/>
        </c:manualLayout>
      </c:layout>
      <c:overlay val="0"/>
      <c:txPr>
        <a:bodyPr/>
        <a:lstStyle/>
        <a:p>
          <a:pPr algn="ctr"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детей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0066"/>
              </a:solidFill>
            </c:spPr>
          </c:dPt>
          <c:dPt>
            <c:idx val="1"/>
            <c:bubble3D val="0"/>
            <c:spPr>
              <a:solidFill>
                <a:srgbClr val="3F2DAD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2021 - 2022 гг</c:v>
                </c:pt>
                <c:pt idx="1">
                  <c:v>2022- 2023 гг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</c:v>
                </c:pt>
                <c:pt idx="1">
                  <c:v>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детей2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2021 - 2022 гг</c:v>
                </c:pt>
                <c:pt idx="1">
                  <c:v>2022- 2023 гг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50</c:v>
                </c:pt>
                <c:pt idx="1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spPr>
    <a:solidFill>
      <a:sysClr val="window" lastClr="FFFFFF"/>
    </a:solidFill>
    <a:ln w="25400" cap="flat" cmpd="sng" algn="ctr">
      <a:solidFill>
        <a:srgbClr val="C0504D"/>
      </a:solidFill>
      <a:prstDash val="solid"/>
    </a:ln>
    <a:effectLst/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202224721909775E-2"/>
          <c:y val="5.9168564194376376E-2"/>
          <c:w val="0.78592693154734961"/>
          <c:h val="0.8818125879960366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2022-2023</c:v>
                </c:pt>
              </c:strCache>
            </c:strRef>
          </c:tx>
          <c:spPr>
            <a:solidFill>
              <a:srgbClr val="CC00FF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1 место</c:v>
                </c:pt>
                <c:pt idx="1">
                  <c:v>2 место</c:v>
                </c:pt>
                <c:pt idx="2">
                  <c:v>3 место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2021-2022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Лист1!$A$2:$A$4</c:f>
              <c:strCache>
                <c:ptCount val="3"/>
                <c:pt idx="0">
                  <c:v>1 место</c:v>
                </c:pt>
                <c:pt idx="1">
                  <c:v>2 место</c:v>
                </c:pt>
                <c:pt idx="2">
                  <c:v>3 место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202503296"/>
        <c:axId val="202504832"/>
        <c:axId val="200496448"/>
      </c:bar3DChart>
      <c:catAx>
        <c:axId val="202503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2504832"/>
        <c:crosses val="autoZero"/>
        <c:auto val="1"/>
        <c:lblAlgn val="ctr"/>
        <c:lblOffset val="100"/>
        <c:noMultiLvlLbl val="0"/>
      </c:catAx>
      <c:valAx>
        <c:axId val="202504832"/>
        <c:scaling>
          <c:orientation val="minMax"/>
        </c:scaling>
        <c:delete val="0"/>
        <c:axPos val="l"/>
        <c:majorGridlines>
          <c:spPr>
            <a:ln w="38100" cap="flat" cmpd="sng" algn="ctr">
              <a:solidFill>
                <a:srgbClr val="A19574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</c:majorGridlines>
        <c:numFmt formatCode="General" sourceLinked="1"/>
        <c:majorTickMark val="out"/>
        <c:minorTickMark val="none"/>
        <c:tickLblPos val="nextTo"/>
        <c:crossAx val="202503296"/>
        <c:crosses val="autoZero"/>
        <c:crossBetween val="between"/>
      </c:valAx>
      <c:serAx>
        <c:axId val="200496448"/>
        <c:scaling>
          <c:orientation val="minMax"/>
        </c:scaling>
        <c:delete val="1"/>
        <c:axPos val="b"/>
        <c:majorTickMark val="out"/>
        <c:minorTickMark val="none"/>
        <c:tickLblPos val="nextTo"/>
        <c:crossAx val="202504832"/>
        <c:crosses val="autoZero"/>
      </c:serAx>
    </c:plotArea>
    <c:legend>
      <c:legendPos val="r"/>
      <c:layout>
        <c:manualLayout>
          <c:xMode val="edge"/>
          <c:yMode val="edge"/>
          <c:x val="0.27054467403200705"/>
          <c:y val="2.7896299810531561E-2"/>
          <c:w val="0.4883175223602908"/>
          <c:h val="0.11277166513126256"/>
        </c:manualLayout>
      </c:layout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68336570563333"/>
          <c:y val="2.9845627628597323E-2"/>
          <c:w val="0.82374422340784248"/>
          <c:h val="0.8814179578359154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2021-2022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2060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низкий</c:v>
                </c:pt>
                <c:pt idx="1">
                  <c:v>средний</c:v>
                </c:pt>
                <c:pt idx="2">
                  <c:v>хороший</c:v>
                </c:pt>
                <c:pt idx="3">
                  <c:v>высокий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6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2022-2023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accent6">
                  <a:lumMod val="75000"/>
                </a:schemeClr>
              </a:solidFill>
            </a:ln>
          </c:spPr>
          <c:invertIfNegative val="0"/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dPt>
          <c:cat>
            <c:strRef>
              <c:f>Лист1!$A$2:$A$5</c:f>
              <c:strCache>
                <c:ptCount val="4"/>
                <c:pt idx="0">
                  <c:v>низкий</c:v>
                </c:pt>
                <c:pt idx="1">
                  <c:v>средний</c:v>
                </c:pt>
                <c:pt idx="2">
                  <c:v>хороший</c:v>
                </c:pt>
                <c:pt idx="3">
                  <c:v>высокий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8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2753152"/>
        <c:axId val="202754688"/>
        <c:axId val="200498240"/>
      </c:bar3DChart>
      <c:catAx>
        <c:axId val="20275315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38100" cap="flat" cmpd="sng" algn="ctr">
            <a:solidFill>
              <a:srgbClr val="C3986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c:spPr>
        <c:txPr>
          <a:bodyPr/>
          <a:lstStyle/>
          <a:p>
            <a:pPr>
              <a:defRPr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2754688"/>
        <c:crosses val="autoZero"/>
        <c:auto val="1"/>
        <c:lblAlgn val="ctr"/>
        <c:lblOffset val="100"/>
        <c:noMultiLvlLbl val="0"/>
      </c:catAx>
      <c:valAx>
        <c:axId val="20275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2753152"/>
        <c:crosses val="autoZero"/>
        <c:crossBetween val="between"/>
      </c:valAx>
      <c:serAx>
        <c:axId val="200498240"/>
        <c:scaling>
          <c:orientation val="minMax"/>
        </c:scaling>
        <c:delete val="1"/>
        <c:axPos val="b"/>
        <c:majorTickMark val="out"/>
        <c:minorTickMark val="none"/>
        <c:tickLblPos val="nextTo"/>
        <c:crossAx val="202754688"/>
        <c:crosses val="autoZero"/>
      </c:serAx>
    </c:plotArea>
    <c:legend>
      <c:legendPos val="r"/>
      <c:layout>
        <c:manualLayout>
          <c:xMode val="edge"/>
          <c:yMode val="edge"/>
          <c:x val="7.3267721211052082E-4"/>
          <c:y val="0.75496763906882303"/>
          <c:w val="0.24513655570836956"/>
          <c:h val="0.21078547409901111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576063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 качество реализации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дополнительной   общеобразовательной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66834533"/>
              </p:ext>
            </p:extLst>
          </p:nvPr>
        </p:nvGraphicFramePr>
        <p:xfrm>
          <a:off x="4499992" y="1036968"/>
          <a:ext cx="3718731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1196752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по ДОП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(Параметры оценивания: музыкальность,  пластичность, гибкость, координация, эмоциональность, понятийный аппарат)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356992"/>
            <a:ext cx="8352928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Мониторинг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развития обучающихся </a:t>
            </a:r>
            <a:r>
              <a:rPr lang="ru-RU" sz="1400" b="1" dirty="0">
                <a:latin typeface="Times New Roman"/>
                <a:ea typeface="Calibri"/>
                <a:cs typeface="Times New Roman"/>
              </a:rPr>
              <a:t>за два года </a:t>
            </a: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обучения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(Параметры оценивания: мотивация, самооценка, познавательная сфера, нравственно-эстетическая сфера, регулятивная сфера, коммуникативная сфера)</a:t>
            </a:r>
            <a:endParaRPr lang="ru-RU" sz="1400" dirty="0">
              <a:ea typeface="Calibri"/>
              <a:cs typeface="Times New Roman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355842277"/>
              </p:ext>
            </p:extLst>
          </p:nvPr>
        </p:nvGraphicFramePr>
        <p:xfrm>
          <a:off x="453151" y="3933056"/>
          <a:ext cx="4334873" cy="2618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93638883"/>
              </p:ext>
            </p:extLst>
          </p:nvPr>
        </p:nvGraphicFramePr>
        <p:xfrm>
          <a:off x="5004048" y="4077072"/>
          <a:ext cx="3744416" cy="241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2399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2994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Сохранность контингента обучающихся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233794"/>
              </p:ext>
            </p:extLst>
          </p:nvPr>
        </p:nvGraphicFramePr>
        <p:xfrm>
          <a:off x="323528" y="1052736"/>
          <a:ext cx="6077585" cy="1656184"/>
        </p:xfrm>
        <a:graphic>
          <a:graphicData uri="http://schemas.openxmlformats.org/drawingml/2006/table">
            <a:tbl>
              <a:tblPr firstRow="1" firstCol="1" bandRow="1"/>
              <a:tblGrid>
                <a:gridCol w="1215390"/>
                <a:gridCol w="1215390"/>
                <a:gridCol w="1215390"/>
                <a:gridCol w="1215390"/>
                <a:gridCol w="1216025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начало года количество детей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конец года количество детей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2021 - 2022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2022 - 2023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0462043"/>
              </p:ext>
            </p:extLst>
          </p:nvPr>
        </p:nvGraphicFramePr>
        <p:xfrm>
          <a:off x="6516216" y="1052736"/>
          <a:ext cx="2376264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3528" y="3064283"/>
            <a:ext cx="3816424" cy="30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Результативность детей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за два учебных года</a:t>
            </a:r>
            <a:endParaRPr lang="ru-RU" sz="1200" dirty="0">
              <a:ea typeface="Calibri"/>
              <a:cs typeface="Times New Roman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24001343"/>
              </p:ext>
            </p:extLst>
          </p:nvPr>
        </p:nvGraphicFramePr>
        <p:xfrm>
          <a:off x="339588" y="3645024"/>
          <a:ext cx="516851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404464" y="2988557"/>
            <a:ext cx="3560023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Мониторинг воспитанности обучающихся за два года обучения (методика Н.П. Капустина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001788805"/>
              </p:ext>
            </p:extLst>
          </p:nvPr>
        </p:nvGraphicFramePr>
        <p:xfrm>
          <a:off x="4499992" y="3789040"/>
          <a:ext cx="4320480" cy="2572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95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</TotalTime>
  <Words>119</Words>
  <Application>Microsoft Office PowerPoint</Application>
  <PresentationFormat>Экран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Результативность  и качество реализации дополнительной   общеобразовательной программы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Результативность освоения дополнительной   общеобразовательной программы</dc:title>
  <dc:creator>OEM</dc:creator>
  <cp:lastModifiedBy>OEM</cp:lastModifiedBy>
  <cp:revision>7</cp:revision>
  <dcterms:created xsi:type="dcterms:W3CDTF">2024-02-28T03:11:50Z</dcterms:created>
  <dcterms:modified xsi:type="dcterms:W3CDTF">2024-02-28T04:11:24Z</dcterms:modified>
</cp:coreProperties>
</file>