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23"/>
  </p:notesMasterIdLst>
  <p:sldIdLst>
    <p:sldId id="346" r:id="rId2"/>
    <p:sldId id="360" r:id="rId3"/>
    <p:sldId id="361" r:id="rId4"/>
    <p:sldId id="379" r:id="rId5"/>
    <p:sldId id="362" r:id="rId6"/>
    <p:sldId id="366" r:id="rId7"/>
    <p:sldId id="367" r:id="rId8"/>
    <p:sldId id="363" r:id="rId9"/>
    <p:sldId id="365" r:id="rId10"/>
    <p:sldId id="368" r:id="rId11"/>
    <p:sldId id="364" r:id="rId12"/>
    <p:sldId id="369" r:id="rId13"/>
    <p:sldId id="370" r:id="rId14"/>
    <p:sldId id="371" r:id="rId15"/>
    <p:sldId id="372" r:id="rId16"/>
    <p:sldId id="373" r:id="rId17"/>
    <p:sldId id="374" r:id="rId18"/>
    <p:sldId id="377" r:id="rId19"/>
    <p:sldId id="376" r:id="rId20"/>
    <p:sldId id="375" r:id="rId21"/>
    <p:sldId id="3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60" d="100"/>
          <a:sy n="60" d="100"/>
        </p:scale>
        <p:origin x="-120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146133-C2C6-42E5-9F03-188AA2A4A162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klever_inclusive/" TargetMode="External"/><Relationship Id="rId2" Type="http://schemas.openxmlformats.org/officeDocument/2006/relationships/hyperlink" Target="https://vk.com/dtor0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ublication.pravo.gov.ru/File/GetFile/0001201811300034?type=pdf" TargetMode="External"/><Relationship Id="rId2" Type="http://schemas.openxmlformats.org/officeDocument/2006/relationships/hyperlink" Target="http://vcht.center/wp-content/uploads/2019/12/TSelevaya-model-razvitiya-reg-sistem-DOD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.metodlaboratoria-vcht.ru/load/0-0-0-15-20" TargetMode="External"/><Relationship Id="rId5" Type="http://schemas.openxmlformats.org/officeDocument/2006/relationships/hyperlink" Target="http://www.1.metodlaboratoria-vcht.ru/load/0-0-1-262-20" TargetMode="External"/><Relationship Id="rId4" Type="http://schemas.openxmlformats.org/officeDocument/2006/relationships/hyperlink" Target="http://egov-buryatia.ru/minobr/activities/napravleniya-deyatelnosti/dopolnitelnoe-obrazovanie/professionalnyy-standart/%D0%9F%D1%80%D0%BE%D1%84%D1%81%D1%82%D0%B0%D0%BD%D0%B4%D0%B0%D1%80%D1%82%20%D0%BF%D0%B5%D0%B4%D0%B0%D0%B3%D0%BE%D0%B3%D0%B0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5638800" y="2514600"/>
            <a:ext cx="3124200" cy="31242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algn="r">
              <a:defRPr/>
            </a:pPr>
            <a:r>
              <a:rPr lang="ru-RU" sz="1400" b="1" dirty="0" smtClean="0">
                <a:solidFill>
                  <a:schemeClr val="bg1"/>
                </a:solidFill>
                <a:cs typeface="Aharoni" pitchFamily="2" charset="-79"/>
              </a:rPr>
              <a:t>Дистанционное обучение в учреждении  дополнительного образования на примере МБУ ДО «Дом творчества Октябрьского района г.Улан-Удэ»  </a:t>
            </a:r>
            <a:endParaRPr lang="en-US" sz="1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5943600"/>
            <a:ext cx="4419600" cy="685800"/>
          </a:xfrm>
          <a:effectLst>
            <a:outerShdw dist="17961" dir="2700000" sx="1000" sy="1000" algn="ctr" rotWithShape="0">
              <a:schemeClr val="bg2"/>
            </a:outerShdw>
          </a:effectLst>
        </p:spPr>
        <p:txBody>
          <a:bodyPr/>
          <a:lstStyle/>
          <a:p>
            <a:pPr algn="r">
              <a:defRPr/>
            </a:pPr>
            <a:endParaRPr lang="en-US" dirty="0">
              <a:solidFill>
                <a:schemeClr val="bg1"/>
              </a:solidFill>
            </a:endParaRPr>
          </a:p>
          <a:p>
            <a:pPr algn="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Инструменты дистанционного обучения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Электронная почта 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Мессенджеры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Вайбер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ватсап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Телефонная связь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Социальные сети (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Инстаграм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др.)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идеохостинги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Ютуб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Рутуб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ru-RU" dirty="0" err="1" smtClean="0">
                <a:solidFill>
                  <a:srgbClr val="FFFF00"/>
                </a:solidFill>
              </a:rPr>
              <a:t>Интернетресурсы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47800" y="1219200"/>
            <a:ext cx="7239000" cy="4906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Сириус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портал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Олимпиум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Учи.ру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interneturok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legoacademy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Урок.РФ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foxford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inlearno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learningApps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собственные уроки, мастер-классы,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онлайн-конкурсы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тесты, контрольные задания и викторины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https://vk.com/dtor03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https://www.instagram.com/klever_inclusive/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762001"/>
            <a:ext cx="4040188" cy="838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Проблемы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Отсутствие инструментов, материалов, оборудования</a:t>
            </a:r>
          </a:p>
          <a:p>
            <a:pPr algn="just"/>
            <a:r>
              <a:rPr lang="ru-RU" dirty="0" smtClean="0"/>
              <a:t>Загруженность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762001"/>
            <a:ext cx="4041775" cy="9144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Пути решения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ru-RU" dirty="0" smtClean="0"/>
              <a:t>Увеличение теоретической части </a:t>
            </a:r>
          </a:p>
          <a:p>
            <a:pPr algn="just"/>
            <a:r>
              <a:rPr lang="ru-RU" dirty="0" smtClean="0"/>
              <a:t>Конкурсы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Основной этап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Образовательный процесс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Воспитательная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досуговая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деятельность, работа по профилактике негативных явлений и безопасного поведения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0934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Наталья\Downloads\Screenshot_2020-04-28-14-46-41-069_com.miui.galler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95450"/>
            <a:ext cx="6858000" cy="516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600" cy="339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:\Users\Наталья\Downloads\KAAbnQV_cT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0369" y="0"/>
            <a:ext cx="4973631" cy="6858000"/>
          </a:xfrm>
          <a:prstGeom prst="rect">
            <a:avLst/>
          </a:prstGeom>
          <a:noFill/>
        </p:spPr>
      </p:pic>
      <p:pic>
        <p:nvPicPr>
          <p:cNvPr id="27652" name="Picture 4" descr="C:\Users\Наталья\Downloads\8Fk7_LApU2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581400"/>
            <a:ext cx="2189162" cy="3078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1115569"/>
          <a:ext cx="8534400" cy="5443459"/>
        </p:xfrm>
        <a:graphic>
          <a:graphicData uri="http://schemas.openxmlformats.org/drawingml/2006/table">
            <a:tbl>
              <a:tblPr/>
              <a:tblGrid>
                <a:gridCol w="744931"/>
                <a:gridCol w="2575559"/>
                <a:gridCol w="3156510"/>
                <a:gridCol w="2057400"/>
              </a:tblGrid>
              <a:tr h="183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Мероприятие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Описание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Срок проведения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0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Видео-презентация «Четвероногие бойцы Великой Отечественной войны!»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(к 75-летию Победы в ВОВ)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Рассказ о том, как собаки, проявляя смелость и преданность, помогали солдатам в тяжелые годы войны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20.04.2020г.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Кроссворд по безопасности жизнедеятельности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«Безопасность в доме»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Обучающиеся проверяют свои знания через разгадывание кроссворда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27.04.2020г.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Буклеты «Ты и окружающий тебя мир»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(полезные советы)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Полезная информация для детей о «Домашних опасностях»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22.04.2020г.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Семейный фотоконкурс «Когда все дома»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Семейные фото,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история семьи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07.04.-17.04.2020г.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Весенняя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Неделя Добра-2020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«Спешите делать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добрые дела!»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 рамках Недели обучающиеся делятся своими «добрыми делами» (как они помогают маме, папе, бабушке, дедушке)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23.04-30.04.2020г.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Социальные ролики о толерантности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Обучающиеся в доступной форме знакомятся с понятием «Толерантность»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01.04.2020г.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Межсетевой</a:t>
                      </a: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конкурс рисунков, посвященных Международному Дню братьев и сестер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F1F26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Поздравительные строки для брата или сестры в стихах, прозе и картинках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10.04.-14.04.2020г.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8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Мастер-класс для педагогов и родителей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«Зеркало сознания»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Поддержка семьи и повышение компетентности родителей в вопросах развития и образования детей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10.04.2020г.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69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Социальные ролики на антитабачную тему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333333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Сюжеты с демонстрацией последствий курения и вреда для здоровья; повышение осведомленности детей о рисках, связанных с потреблением сигарет и табака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 раз в неделю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836" marR="29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81000" y="-22182"/>
            <a:ext cx="8305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работы социального педагога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Вершининой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Е.Н.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МБУ ДО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 творчества Октябрьского района города Улан-Удэ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апрель 2020 г.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Количественная характеристика проектов ДТОР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Мастер-классы-26</a:t>
            </a:r>
          </a:p>
          <a:p>
            <a:r>
              <a:rPr lang="ru-RU" dirty="0" smtClean="0"/>
              <a:t>Онлайн-конкурсы-5</a:t>
            </a:r>
          </a:p>
          <a:p>
            <a:r>
              <a:rPr lang="ru-RU" dirty="0" smtClean="0"/>
              <a:t>Флешмобы-6</a:t>
            </a:r>
          </a:p>
          <a:p>
            <a:r>
              <a:rPr lang="ru-RU" dirty="0" smtClean="0"/>
              <a:t>Концерты-5</a:t>
            </a:r>
          </a:p>
          <a:p>
            <a:r>
              <a:rPr lang="ru-RU" dirty="0" smtClean="0"/>
              <a:t>Выставки-3</a:t>
            </a:r>
            <a:endParaRPr lang="ru-RU" dirty="0"/>
          </a:p>
        </p:txBody>
      </p:sp>
      <p:pic>
        <p:nvPicPr>
          <p:cNvPr id="7" name="Picture 3" descr="C:\Users\Наталья\Downloads\1RqhGL4FKK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698" y="1600200"/>
            <a:ext cx="319960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Качественная характеристика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112 человек- участники Всероссийских и Международных проектов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43 человека- победители и призеры  Всероссийских и Международных проектов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 descr="C:\Users\Наталья\Downloads\IJggzUt51x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2209800" cy="3200400"/>
          </a:xfrm>
          <a:prstGeom prst="rect">
            <a:avLst/>
          </a:prstGeom>
          <a:noFill/>
        </p:spPr>
      </p:pic>
      <p:pic>
        <p:nvPicPr>
          <p:cNvPr id="34820" name="Picture 4" descr="C:\Users\Наталья\Downloads\CCuIb9OLA5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36525"/>
            <a:ext cx="3395663" cy="6583363"/>
          </a:xfrm>
          <a:prstGeom prst="rect">
            <a:avLst/>
          </a:prstGeom>
          <a:noFill/>
        </p:spPr>
      </p:pic>
      <p:pic>
        <p:nvPicPr>
          <p:cNvPr id="34821" name="Picture 5" descr="C:\Users\Наталья\Downloads\pywT6N8i-1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200400"/>
            <a:ext cx="2209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/>
          <p:cNvSpPr/>
          <p:nvPr/>
        </p:nvSpPr>
        <p:spPr>
          <a:xfrm>
            <a:off x="1066800" y="-381000"/>
            <a:ext cx="4953000" cy="3048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Акция в поддержку  врачей!!!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800352"/>
            <a:ext cx="3962400" cy="4057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00250"/>
            <a:ext cx="38862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Дистанционное обучение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взаимодействие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 и обучающегося между собой на расстоянии, отражающее все присущие учебному процессу компоненты (цели, содержание, методы, организационные формы, средства обучения) и реализуемое специфичными средствами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Интернет-технологий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другими средствами, предусматривающими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интерактивность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Положительные аспекты дистанционного обучения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/>
              <a:t>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ндивидуализация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обучения, которая  дала возможность педагогу выявить пробелы и успехи каждого ребенка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внести коррективы в формы, методы и содержание образования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Мотивация обучающегося к личностному росту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Мотивация педагога к освоению современных технологий  и пополнению информационной базы.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Цель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 развития навыков  самостоятельной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обучающегося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Нормативно-правовая база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  <a:solidFill>
            <a:schemeClr val="accent5">
              <a:lumMod val="75000"/>
            </a:schemeClr>
          </a:solidFill>
        </p:spPr>
        <p:txBody>
          <a:bodyPr>
            <a:normAutofit fontScale="25000" lnSpcReduction="20000"/>
          </a:bodyPr>
          <a:lstStyle/>
          <a:p>
            <a:pPr lvl="0"/>
            <a:r>
              <a:rPr lang="ru-RU" sz="6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Закон РФ «Об образовании в РФ» № 273-ФЗ от 29.12.2012. (Статья 16. «Реализация образовательных программ с применением электронного обучения и дистанционных образовательных технологий», статья 75 «Дополнительное образование детей и взрослых</a:t>
            </a:r>
            <a:r>
              <a:rPr lang="ru-RU" sz="6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»).</a:t>
            </a:r>
          </a:p>
          <a:p>
            <a:pPr lvl="0"/>
            <a:endParaRPr lang="ru-RU" sz="64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solidFill>
                  <a:schemeClr val="tx2"/>
                </a:solidFill>
                <a:hlinkClick r:id="rId2"/>
              </a:rPr>
              <a:t>Приказ </a:t>
            </a:r>
            <a:r>
              <a:rPr lang="ru-RU" sz="6400" dirty="0" err="1" smtClean="0">
                <a:solidFill>
                  <a:schemeClr val="tx2"/>
                </a:solidFill>
                <a:hlinkClick r:id="rId2"/>
              </a:rPr>
              <a:t>Минпросвещения</a:t>
            </a:r>
            <a:r>
              <a:rPr lang="ru-RU" sz="6400" dirty="0" smtClean="0">
                <a:solidFill>
                  <a:schemeClr val="tx2"/>
                </a:solidFill>
                <a:hlinkClick r:id="rId2"/>
              </a:rPr>
              <a:t> России от 03.09.2019 №467 "Об утверждении Целевой модели развития региональных систем развития дополнительного образования детей</a:t>
            </a:r>
            <a:r>
              <a:rPr lang="ru-RU" sz="6400" dirty="0" smtClean="0">
                <a:solidFill>
                  <a:schemeClr val="tx2"/>
                </a:solidFill>
                <a:hlinkClick r:id="rId2"/>
              </a:rPr>
              <a:t>"</a:t>
            </a:r>
            <a:r>
              <a:rPr lang="ru-RU" sz="6400" dirty="0" smtClean="0">
                <a:solidFill>
                  <a:schemeClr val="tx2"/>
                </a:solidFill>
              </a:rPr>
              <a:t>.</a:t>
            </a:r>
          </a:p>
          <a:p>
            <a:endParaRPr lang="ru-RU" sz="6400" dirty="0" smtClean="0">
              <a:solidFill>
                <a:schemeClr val="tx2"/>
              </a:solidFill>
            </a:endParaRPr>
          </a:p>
          <a:p>
            <a:pPr lvl="0"/>
            <a:r>
              <a:rPr lang="ru-RU" sz="6400" dirty="0" smtClean="0">
                <a:hlinkClick r:id="rId3"/>
              </a:rPr>
              <a:t>Приказ Министерства просвещения Российской Федерации от 09 ноября 2018 N 196 «Об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sz="6400" dirty="0" smtClean="0">
                <a:hlinkClick r:id="rId3"/>
              </a:rPr>
              <a:t>»</a:t>
            </a:r>
            <a:r>
              <a:rPr lang="ru-RU" sz="6400" dirty="0" smtClean="0"/>
              <a:t>.</a:t>
            </a:r>
          </a:p>
          <a:p>
            <a:pPr lvl="0"/>
            <a:endParaRPr lang="ru-RU" sz="6400" dirty="0" smtClean="0"/>
          </a:p>
          <a:p>
            <a:pPr lvl="0"/>
            <a:r>
              <a:rPr lang="ru-RU" sz="6400" dirty="0" smtClean="0">
                <a:hlinkClick r:id="rId4"/>
              </a:rPr>
              <a:t>Приказ Министерства труда и социальной защиты Российской Федерации от 5 мая 2018 г. N 298н «Об утверждении профессионального стандарта «Педагог дополнительного образования детей и взрослых</a:t>
            </a:r>
            <a:r>
              <a:rPr lang="ru-RU" sz="6400" dirty="0" smtClean="0">
                <a:hlinkClick r:id="rId4"/>
              </a:rPr>
              <a:t>».</a:t>
            </a:r>
            <a:endParaRPr lang="ru-RU" sz="6400" dirty="0" smtClean="0"/>
          </a:p>
          <a:p>
            <a:pPr lvl="0"/>
            <a:endParaRPr lang="ru-RU" sz="6400" dirty="0" smtClean="0"/>
          </a:p>
          <a:p>
            <a:pPr lvl="0"/>
            <a:r>
              <a:rPr lang="ru-RU" sz="6400" dirty="0" smtClean="0">
                <a:hlinkClick r:id="rId5"/>
              </a:rPr>
              <a:t>План всероссийских мероприятий "Кружковое движение», как приложение к протоколу заседания президиума Совета при Президенте Российской Федерации по модернизации экономики и инновационному развитию России от 18 июля 2017 г. № 3</a:t>
            </a:r>
            <a:r>
              <a:rPr lang="ru-RU" sz="6400" dirty="0" smtClean="0"/>
              <a:t>.</a:t>
            </a:r>
          </a:p>
          <a:p>
            <a:pPr lvl="0"/>
            <a:endParaRPr lang="ru-RU" sz="6400" dirty="0" smtClean="0"/>
          </a:p>
          <a:p>
            <a:pPr lvl="0"/>
            <a:r>
              <a:rPr lang="ru-RU" sz="6400" dirty="0" smtClean="0">
                <a:solidFill>
                  <a:schemeClr val="accent3"/>
                </a:solidFill>
              </a:rPr>
              <a:t>Порядок применения организациями, осуществляющими образовательную деятельность, электронного обучения, утвержденный </a:t>
            </a:r>
            <a:r>
              <a:rPr lang="ru-RU" sz="6400" dirty="0" smtClean="0">
                <a:hlinkClick r:id="rId6"/>
              </a:rPr>
              <a:t>Приказом </a:t>
            </a:r>
            <a:r>
              <a:rPr lang="ru-RU" sz="6400" dirty="0" err="1" smtClean="0">
                <a:hlinkClick r:id="rId6"/>
              </a:rPr>
              <a:t>Минобрнауки</a:t>
            </a:r>
            <a:r>
              <a:rPr lang="ru-RU" sz="6400" dirty="0" smtClean="0">
                <a:hlinkClick r:id="rId6"/>
              </a:rPr>
              <a:t> России от 23.08.2017 N 816 "Об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</a:t>
            </a:r>
            <a:r>
              <a:rPr lang="ru-RU" sz="6400" dirty="0" smtClean="0">
                <a:hlinkClick r:id="rId6"/>
              </a:rPr>
              <a:t>"</a:t>
            </a:r>
            <a:r>
              <a:rPr lang="ru-RU" sz="6400" dirty="0" smtClean="0"/>
              <a:t>.</a:t>
            </a:r>
          </a:p>
          <a:p>
            <a:pPr lvl="0"/>
            <a:endParaRPr lang="ru-RU" sz="6400" dirty="0" smtClean="0"/>
          </a:p>
          <a:p>
            <a:pPr lvl="0"/>
            <a:r>
              <a:rPr lang="ru-RU" sz="6400" dirty="0" smtClean="0">
                <a:solidFill>
                  <a:schemeClr val="accent3"/>
                </a:solidFill>
              </a:rPr>
              <a:t>Национальные и региональные проекты в сфере образования.</a:t>
            </a:r>
          </a:p>
          <a:p>
            <a:pPr>
              <a:buNone/>
            </a:pPr>
            <a:r>
              <a:rPr lang="ru-RU" sz="6400" dirty="0" smtClean="0"/>
              <a:t> </a:t>
            </a:r>
          </a:p>
          <a:p>
            <a:pPr lvl="0"/>
            <a:endParaRPr lang="ru-RU" sz="4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Подготовительный этап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 организации образовательного процесса в дистанционном формате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Форма плана дистанционного курса.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Порядок отчетности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наличие (отсутствие) технического оснащения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Определение интернет ресурсов</a:t>
            </a:r>
          </a:p>
          <a:p>
            <a:pPr marL="514350" indent="-51435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Модернизация образовательных программ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Наталья\Downloads\2020-04-28_11-02-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8"/>
            <a:ext cx="9144000" cy="6791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Наталья\Downloads\2020-04-28_11-03-5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3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76400" y="1447800"/>
          <a:ext cx="6400799" cy="3995928"/>
        </p:xfrm>
        <a:graphic>
          <a:graphicData uri="http://schemas.openxmlformats.org/drawingml/2006/table">
            <a:tbl>
              <a:tblPr/>
              <a:tblGrid>
                <a:gridCol w="262157"/>
                <a:gridCol w="947646"/>
                <a:gridCol w="1338211"/>
                <a:gridCol w="747685"/>
                <a:gridCol w="1042612"/>
                <a:gridCol w="948316"/>
                <a:gridCol w="1114172"/>
              </a:tblGrid>
              <a:tr h="3933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Тема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Форма проведения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Количество часов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Эл.ресурс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Задание обучающимся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Обратная связь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Лучшие Чемпионаты России по настольному теннису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Просмотр видеоматериала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2ч.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Ссылка в группе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Вайбер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Ответить на вопросы викторины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Фото ответов на вопросы викторины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5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Лучшие Чемпионаты Мира по настольному теннису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Просмотр видеоматериала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2ч.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Ссылка в группе Вайбер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Ответить на вопросы викторины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Фото ответов на вопросы викторины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Знаменитые теннисисты Бурятии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Видео презентация педагога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2ч.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Сообщество в соц.сетях, в Вайбер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Снять видеосообщение об известном теннисисте Бурятии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Видеоролики обучающихся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62000" y="80918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краткосрочного дистанционного курса по программе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Настольный теннис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обучающихся 1 года обучения (4 часа в неделю)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8" name="Рисунок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95400"/>
            <a:ext cx="2714625" cy="4953000"/>
          </a:xfrm>
          <a:prstGeom prst="rect">
            <a:avLst/>
          </a:prstGeom>
          <a:noFill/>
        </p:spPr>
      </p:pic>
      <p:pic>
        <p:nvPicPr>
          <p:cNvPr id="24585" name="Рисунок 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15200"/>
            <a:ext cx="1304925" cy="2219325"/>
          </a:xfrm>
          <a:prstGeom prst="rect">
            <a:avLst/>
          </a:prstGeom>
          <a:noFill/>
        </p:spPr>
      </p:pic>
      <p:pic>
        <p:nvPicPr>
          <p:cNvPr id="24584" name="Рисунок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91725"/>
            <a:ext cx="1304925" cy="2219325"/>
          </a:xfrm>
          <a:prstGeom prst="rect">
            <a:avLst/>
          </a:prstGeom>
          <a:noFill/>
        </p:spPr>
      </p:pic>
      <p:pic>
        <p:nvPicPr>
          <p:cNvPr id="24583" name="Рисунок 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211050"/>
            <a:ext cx="1400175" cy="2276475"/>
          </a:xfrm>
          <a:prstGeom prst="rect">
            <a:avLst/>
          </a:prstGeom>
          <a:noFill/>
        </p:spPr>
      </p:pic>
      <p:pic>
        <p:nvPicPr>
          <p:cNvPr id="24582" name="Рисунок 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4487525"/>
            <a:ext cx="1333500" cy="2238375"/>
          </a:xfrm>
          <a:prstGeom prst="rect">
            <a:avLst/>
          </a:prstGeom>
          <a:noFill/>
        </p:spPr>
      </p:pic>
      <p:pic>
        <p:nvPicPr>
          <p:cNvPr id="24581" name="Рисунок 4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6725900"/>
            <a:ext cx="1333500" cy="2295525"/>
          </a:xfrm>
          <a:prstGeom prst="rect">
            <a:avLst/>
          </a:prstGeom>
          <a:noFill/>
        </p:spPr>
      </p:pic>
      <p:pic>
        <p:nvPicPr>
          <p:cNvPr id="24580" name="Рисунок 5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9478625"/>
            <a:ext cx="1504950" cy="2543175"/>
          </a:xfrm>
          <a:prstGeom prst="rect">
            <a:avLst/>
          </a:prstGeom>
          <a:noFill/>
        </p:spPr>
      </p:pic>
      <p:pic>
        <p:nvPicPr>
          <p:cNvPr id="24579" name="Рисунок 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2021800"/>
            <a:ext cx="1504950" cy="2571750"/>
          </a:xfrm>
          <a:prstGeom prst="rect">
            <a:avLst/>
          </a:prstGeom>
          <a:noFill/>
        </p:spPr>
      </p:pic>
      <p:pic>
        <p:nvPicPr>
          <p:cNvPr id="24578" name="Рисунок 4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4593550"/>
            <a:ext cx="1495425" cy="2562225"/>
          </a:xfrm>
          <a:prstGeom prst="rect">
            <a:avLst/>
          </a:prstGeom>
          <a:noFill/>
        </p:spPr>
      </p:pic>
      <p:pic>
        <p:nvPicPr>
          <p:cNvPr id="24577" name="Рисунок 4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7155775"/>
            <a:ext cx="1466850" cy="2505075"/>
          </a:xfrm>
          <a:prstGeom prst="rect">
            <a:avLst/>
          </a:prstGeom>
          <a:noFill/>
        </p:spPr>
      </p:pic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группа    ПДО Щербакова Т.В. Арт-студия Радуга  4неделя Тематика Этюды гор и долин   13.04 – 20.04.2020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9534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19021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29660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93" name="Рисунок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2819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Рисунок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7400" y="228600"/>
            <a:ext cx="2971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Другая 0">
      <a:dk1>
        <a:srgbClr val="262626"/>
      </a:dk1>
      <a:lt1>
        <a:srgbClr val="FFFFFF"/>
      </a:lt1>
      <a:dk2>
        <a:srgbClr val="4E4E4E"/>
      </a:dk2>
      <a:lt2>
        <a:srgbClr val="FFFFFF"/>
      </a:lt2>
      <a:accent1>
        <a:srgbClr val="256ABD"/>
      </a:accent1>
      <a:accent2>
        <a:srgbClr val="2E9CE6"/>
      </a:accent2>
      <a:accent3>
        <a:srgbClr val="3CCFF2"/>
      </a:accent3>
      <a:accent4>
        <a:srgbClr val="F78C3B"/>
      </a:accent4>
      <a:accent5>
        <a:srgbClr val="256ABD"/>
      </a:accent5>
      <a:accent6>
        <a:srgbClr val="2E9CE6"/>
      </a:accent6>
      <a:hlink>
        <a:srgbClr val="3CCFF2"/>
      </a:hlink>
      <a:folHlink>
        <a:srgbClr val="B8B8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843</Words>
  <Application>Microsoft Office PowerPoint</Application>
  <PresentationFormat>Экран (4:3)</PresentationFormat>
  <Paragraphs>177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1_Office Theme</vt:lpstr>
      <vt:lpstr>Дистанционное обучение в учреждении  дополнительного образования на примере МБУ ДО «Дом творчества Октябрьского района г.Улан-Удэ»  </vt:lpstr>
      <vt:lpstr>Дистанционное обучение</vt:lpstr>
      <vt:lpstr>Цель</vt:lpstr>
      <vt:lpstr>Нормативно-правовая база</vt:lpstr>
      <vt:lpstr>Подготовительный этап</vt:lpstr>
      <vt:lpstr>Слайд 6</vt:lpstr>
      <vt:lpstr>Слайд 7</vt:lpstr>
      <vt:lpstr>Слайд 8</vt:lpstr>
      <vt:lpstr>Слайд 9</vt:lpstr>
      <vt:lpstr>Инструменты дистанционного обучения</vt:lpstr>
      <vt:lpstr>Интернетресурсы</vt:lpstr>
      <vt:lpstr> </vt:lpstr>
      <vt:lpstr>Основной этап</vt:lpstr>
      <vt:lpstr>Слайд 14</vt:lpstr>
      <vt:lpstr>Слайд 15</vt:lpstr>
      <vt:lpstr>Слайд 16</vt:lpstr>
      <vt:lpstr>Количественная характеристика проектов ДТОР</vt:lpstr>
      <vt:lpstr>Качественная характеристика </vt:lpstr>
      <vt:lpstr>Слайд 19</vt:lpstr>
      <vt:lpstr>Положительные аспекты дистанционного обучения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Наталья</cp:lastModifiedBy>
  <cp:revision>254</cp:revision>
  <dcterms:created xsi:type="dcterms:W3CDTF">2012-04-26T17:06:14Z</dcterms:created>
  <dcterms:modified xsi:type="dcterms:W3CDTF">2020-04-28T10:03:26Z</dcterms:modified>
</cp:coreProperties>
</file>