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6"/>
  </p:notesMasterIdLst>
  <p:sldIdLst>
    <p:sldId id="346" r:id="rId2"/>
    <p:sldId id="360" r:id="rId3"/>
    <p:sldId id="361" r:id="rId4"/>
    <p:sldId id="390" r:id="rId5"/>
    <p:sldId id="389" r:id="rId6"/>
    <p:sldId id="372" r:id="rId7"/>
    <p:sldId id="365" r:id="rId8"/>
    <p:sldId id="377" r:id="rId9"/>
    <p:sldId id="374" r:id="rId10"/>
    <p:sldId id="394" r:id="rId11"/>
    <p:sldId id="364" r:id="rId12"/>
    <p:sldId id="368" r:id="rId13"/>
    <p:sldId id="395" r:id="rId14"/>
    <p:sldId id="391" r:id="rId15"/>
    <p:sldId id="396" r:id="rId16"/>
    <p:sldId id="397" r:id="rId17"/>
    <p:sldId id="388" r:id="rId18"/>
    <p:sldId id="393" r:id="rId19"/>
    <p:sldId id="392" r:id="rId20"/>
    <p:sldId id="398" r:id="rId21"/>
    <p:sldId id="386" r:id="rId22"/>
    <p:sldId id="387" r:id="rId23"/>
    <p:sldId id="375" r:id="rId24"/>
    <p:sldId id="3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876" autoAdjust="0"/>
    <p:restoredTop sz="94660"/>
  </p:normalViewPr>
  <p:slideViewPr>
    <p:cSldViewPr>
      <p:cViewPr varScale="1">
        <p:scale>
          <a:sx n="108" d="100"/>
          <a:sy n="108" d="100"/>
        </p:scale>
        <p:origin x="-151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46133-C2C6-42E5-9F03-188AA2A4A162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38682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klever_inclusive/" TargetMode="External"/><Relationship Id="rId2" Type="http://schemas.openxmlformats.org/officeDocument/2006/relationships/hyperlink" Target="https://vk.com/dtor0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File/GetFile/0001201811300034?type=pdf" TargetMode="External"/><Relationship Id="rId2" Type="http://schemas.openxmlformats.org/officeDocument/2006/relationships/hyperlink" Target="http://vcht.center/wp-content/uploads/2019/12/TSelevaya-model-razvitiya-reg-sistem-DO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1.metodlaboratoria-vcht.ru/load/0-0-0-15-20" TargetMode="External"/><Relationship Id="rId5" Type="http://schemas.openxmlformats.org/officeDocument/2006/relationships/hyperlink" Target="http://www.1.metodlaboratoria-vcht.ru/load/0-0-1-262-20" TargetMode="External"/><Relationship Id="rId4" Type="http://schemas.openxmlformats.org/officeDocument/2006/relationships/hyperlink" Target="http://egov-buryatia.ru/minobr/activities/napravleniya-deyatelnosti/dopolnitelnoe-obrazovanie/professionalnyy-standart/%D0%9F%D1%80%D0%BE%D1%84%D1%81%D1%82%D0%B0%D0%BD%D0%B4%D0%B0%D1%80%D1%82%20%D0%BF%D0%B5%D0%B4%D0%B0%D0%B3%D0%BE%D0%B3%D0%B0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715000" y="1905000"/>
            <a:ext cx="3200400" cy="3733800"/>
          </a:xfrm>
          <a:effectLst>
            <a:outerShdw dist="17961" dir="2700000" sx="1000" sy="1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  <a:cs typeface="Aharoni" pitchFamily="2" charset="-79"/>
              </a:rPr>
              <a:t>Дополнительное образование и организация летнего отдыха в дистанционном формате. </a:t>
            </a:r>
            <a:br>
              <a:rPr lang="ru-RU" sz="2000" b="1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2000" b="1" dirty="0" smtClean="0">
                <a:solidFill>
                  <a:schemeClr val="bg1"/>
                </a:solidFill>
                <a:cs typeface="Aharoni" pitchFamily="2" charset="-79"/>
              </a:rPr>
              <a:t>Становление опыта.</a:t>
            </a:r>
            <a:r>
              <a:rPr lang="ru-RU" sz="1400" b="1" dirty="0" smtClean="0">
                <a:solidFill>
                  <a:schemeClr val="bg1"/>
                </a:solidFill>
                <a:cs typeface="Aharoni" pitchFamily="2" charset="-79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1400" b="1" dirty="0">
                <a:solidFill>
                  <a:schemeClr val="bg1"/>
                </a:solidFill>
                <a:cs typeface="Aharoni" pitchFamily="2" charset="-79"/>
              </a:rPr>
              <a:t/>
            </a:r>
            <a:br>
              <a:rPr lang="ru-RU" sz="1400" b="1" dirty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  <a:t>Антипова    Наталья Юрьевна,  </a:t>
            </a:r>
            <a:b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  <a:t>                                        директор</a:t>
            </a:r>
            <a:b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  <a:t>            МБУ ДО </a:t>
            </a:r>
            <a:r>
              <a:rPr lang="ru-RU" sz="1600" b="1" i="1" dirty="0" err="1" smtClean="0">
                <a:solidFill>
                  <a:schemeClr val="bg1"/>
                </a:solidFill>
                <a:cs typeface="Aharoni" pitchFamily="2" charset="-79"/>
              </a:rPr>
              <a:t>ДТОР</a:t>
            </a:r>
            <a:r>
              <a:rPr lang="ru-RU" sz="1600" b="1" i="1" dirty="0" smtClean="0">
                <a:solidFill>
                  <a:schemeClr val="bg1"/>
                </a:solidFill>
                <a:cs typeface="Aharoni" pitchFamily="2" charset="-79"/>
              </a:rPr>
              <a:t> г.Улан-Удэ, к.п.н.  </a:t>
            </a:r>
            <a:endParaRPr lang="en-US" sz="1600" b="1" i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5943600"/>
            <a:ext cx="4419600" cy="685800"/>
          </a:xfrm>
          <a:effectLst>
            <a:outerShdw dist="17961" dir="2700000" sx="1000" sy="1000" algn="ctr" rotWithShape="0">
              <a:schemeClr val="bg2"/>
            </a:outerShdw>
          </a:effectLst>
        </p:spPr>
        <p:txBody>
          <a:bodyPr/>
          <a:lstStyle/>
          <a:p>
            <a:pPr algn="r">
              <a:defRPr/>
            </a:pPr>
            <a:endParaRPr lang="en-US" dirty="0">
              <a:solidFill>
                <a:schemeClr val="bg1"/>
              </a:solidFill>
            </a:endParaRPr>
          </a:p>
          <a:p>
            <a:pPr algn="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-381000"/>
            <a:ext cx="4267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762000" y="152400"/>
            <a:ext cx="4953000" cy="3962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Акция в поддержку  врачей!!!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00352"/>
            <a:ext cx="3962400" cy="405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00250"/>
            <a:ext cx="38862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3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Интернет-ресурсы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7800" y="1219200"/>
            <a:ext cx="7239000" cy="4906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ОЦ Сириус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портал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Олимпиум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Учи.ру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interneturok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legoacademy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Урок.РФ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foxford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inlearno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learningApps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org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собственные уроки, мастер-классы,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онлайн-конкурсы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тесты, контрольные задания и викторины  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https://vk.com/dtor03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 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https://www.instagram.com/klever_inclusive/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Инструменты дистанционного обучения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Электронная почта 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Мессенджеры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Вайбер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ватсап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Телефонная связь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Социальные сети (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Инстаграм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др.)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Видеохостинги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Ютуб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Рутуб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др.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NS\Desktop\лет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321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4572000" cy="6858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7,6 тысяч юных горожан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6035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-1066800"/>
            <a:ext cx="30480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651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NS\Downloads\15985017954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142844" y="428604"/>
            <a:ext cx="4225946" cy="6215106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DNS\Downloads\15985016903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28604"/>
            <a:ext cx="4214842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14340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DNS\Downloads\Image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429156" cy="3030141"/>
          </a:xfrm>
          <a:prstGeom prst="rect">
            <a:avLst/>
          </a:prstGeom>
          <a:noFill/>
        </p:spPr>
      </p:pic>
      <p:pic>
        <p:nvPicPr>
          <p:cNvPr id="2053" name="Picture 5" descr="C:\Users\DNS\Downloads\pqqq_rKpBL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857628"/>
            <a:ext cx="4572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ownloads\Screenshot_2020-04-28-14-46-41-069_com.miui.galle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8677"/>
            <a:ext cx="8643998" cy="6153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677400" cy="692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3360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tatya\Desktop\Лагерь. 2020\День профессий\IMG202006221130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4958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7600"/>
            <a:ext cx="4495800" cy="280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8600"/>
            <a:ext cx="3733800" cy="625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28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Дистанционное обучение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взаимодействие педагога и обучающегося между собой на расстоянии, отражающее все присущие учебному процессу компоненты (цели, содержание, методы, организационные формы, средства обучения) и реализуемое специфичными средствами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Интернет-технологий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другими средствами, предусматривающими интерактивность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3200400" cy="995354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450 мероприятий , акций и проектов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DNS\Downloads\VVDClUUEJf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85728"/>
            <a:ext cx="3286125" cy="4951413"/>
          </a:xfrm>
          <a:prstGeom prst="rect">
            <a:avLst/>
          </a:prstGeom>
          <a:noFill/>
        </p:spPr>
      </p:pic>
      <p:pic>
        <p:nvPicPr>
          <p:cNvPr id="1026" name="Picture 2" descr="C:\Users\DNS\Downloads\20200827_14593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85728"/>
            <a:ext cx="4572000" cy="41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Проблемы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/>
          <a:p>
            <a:r>
              <a:rPr lang="ru-RU" dirty="0" smtClean="0"/>
              <a:t>Отсутствие технических средств в семьях или низкое качество оборудования</a:t>
            </a:r>
          </a:p>
          <a:p>
            <a:r>
              <a:rPr lang="ru-RU" dirty="0" smtClean="0"/>
              <a:t>Низкий уровень самостоятельности ребенка</a:t>
            </a:r>
          </a:p>
          <a:p>
            <a:r>
              <a:rPr lang="ru-RU" dirty="0" smtClean="0"/>
              <a:t>Привыкание к </a:t>
            </a:r>
            <a:r>
              <a:rPr lang="ru-RU" dirty="0" err="1" smtClean="0"/>
              <a:t>гаджетам</a:t>
            </a:r>
            <a:endParaRPr lang="ru-RU" dirty="0" smtClean="0"/>
          </a:p>
          <a:p>
            <a:r>
              <a:rPr lang="ru-RU" dirty="0" smtClean="0"/>
              <a:t>Нарушение здоровья </a:t>
            </a:r>
          </a:p>
          <a:p>
            <a:r>
              <a:rPr lang="ru-RU" dirty="0" smtClean="0"/>
              <a:t>Нехватка оборудования в учреждениях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Пути решения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862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Внедрение </a:t>
            </a:r>
            <a:r>
              <a:rPr lang="ru-RU" sz="2400" dirty="0" err="1" smtClean="0"/>
              <a:t>здоровьесберегающих</a:t>
            </a:r>
            <a:r>
              <a:rPr lang="ru-RU" sz="2400" dirty="0" smtClean="0"/>
              <a:t> техник </a:t>
            </a:r>
          </a:p>
          <a:p>
            <a:r>
              <a:rPr lang="ru-RU" sz="2400" dirty="0" smtClean="0"/>
              <a:t> Аренда оборудования ( а также применение </a:t>
            </a:r>
            <a:r>
              <a:rPr lang="ru-RU" sz="2400" dirty="0" err="1" smtClean="0"/>
              <a:t>фандрайзенговых</a:t>
            </a:r>
            <a:r>
              <a:rPr lang="ru-RU" sz="2400" dirty="0" smtClean="0"/>
              <a:t> технологий)     </a:t>
            </a:r>
          </a:p>
          <a:p>
            <a:r>
              <a:rPr lang="ru-RU" sz="2400" dirty="0" smtClean="0"/>
              <a:t>   Индивидуализация</a:t>
            </a:r>
          </a:p>
          <a:p>
            <a:pPr>
              <a:buNone/>
            </a:pPr>
            <a:r>
              <a:rPr lang="ru-RU" sz="2400" dirty="0" smtClean="0"/>
              <a:t>                обучения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C:\Users\tatya\Desktop\Лагерь. 2020\IMG202006161245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038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Положительные аспекты дистанционного обучения и организации летнего отдыха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/>
              <a:t>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Индивидуализация обучения, которая  дала возможность педагогу выявить пробелы и успехи каждого ребенка и внести коррективы в формы, методы и содержание образования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Мотивация обучающегося к личностному росту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Мотивация педагога к освоению современных технологий  и пополнению информационной базы.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Профилактика негативных явлений путем вовлечения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в социально значимую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050" y="304800"/>
            <a:ext cx="300990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Цель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 развития навыков  самостоятельной работы обучающегося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C:\Users\DNS\Desktop\Screenshot_20200825-164201_Facebook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320" y="2667000"/>
            <a:ext cx="5181600" cy="4019441"/>
          </a:xfrm>
          <a:prstGeom prst="rect">
            <a:avLst/>
          </a:prstGeom>
          <a:noFill/>
        </p:spPr>
      </p:pic>
      <p:pic>
        <p:nvPicPr>
          <p:cNvPr id="5123" name="Picture 3" descr="C:\Users\DNS\Desktop\Screenshot_20200825-164118_Facebo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667000"/>
            <a:ext cx="3276600" cy="4082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Механизм внедрения дистанционных форм организации внеурочного времени: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Разработка локальных актов </a:t>
            </a:r>
          </a:p>
          <a:p>
            <a:pPr marL="514350" indent="-514350">
              <a:buNone/>
            </a:pPr>
            <a:r>
              <a:rPr lang="ru-RU" dirty="0" smtClean="0"/>
              <a:t>2. Обучение педагогов </a:t>
            </a:r>
          </a:p>
          <a:p>
            <a:pPr marL="514350" indent="-514350">
              <a:buNone/>
            </a:pPr>
            <a:r>
              <a:rPr lang="ru-RU" dirty="0" smtClean="0"/>
              <a:t>3. Определение электронных образовательных ресурсов</a:t>
            </a:r>
          </a:p>
          <a:p>
            <a:pPr marL="514350" indent="-514350">
              <a:buNone/>
            </a:pPr>
            <a:r>
              <a:rPr lang="ru-RU" dirty="0" smtClean="0"/>
              <a:t>4. Модернизация  образовательных программ</a:t>
            </a:r>
          </a:p>
          <a:p>
            <a:pPr marL="514350" indent="-514350">
              <a:buNone/>
            </a:pPr>
            <a:r>
              <a:rPr lang="ru-RU" dirty="0" smtClean="0"/>
              <a:t>      5. Определение инструментария </a:t>
            </a:r>
          </a:p>
          <a:p>
            <a:pPr marL="514350" indent="-514350">
              <a:buNone/>
            </a:pPr>
            <a:r>
              <a:rPr lang="ru-RU" dirty="0" smtClean="0"/>
              <a:t>              6. Установление  обратной связи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07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Нормативно-правовая база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791200"/>
          </a:xfrm>
          <a:solidFill>
            <a:schemeClr val="accent5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pPr lvl="0"/>
            <a:r>
              <a:rPr lang="ru-RU" sz="6400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Закон РФ «Об образовании в РФ» № 273-ФЗ от 29.12.2012. (Статья 16. «Реализация образовательных программ с применением электронного обучения и дистанционных образовательных технологий», статья 75 «Дополнительное образование детей и взрослых»).</a:t>
            </a:r>
          </a:p>
          <a:p>
            <a:pPr lvl="0"/>
            <a:endParaRPr lang="ru-RU" sz="6400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solidFill>
                  <a:schemeClr val="tx2"/>
                </a:solidFill>
                <a:hlinkClick r:id="rId2"/>
              </a:rPr>
              <a:t>Приказ </a:t>
            </a:r>
            <a:r>
              <a:rPr lang="ru-RU" sz="6400" dirty="0" err="1" smtClean="0">
                <a:solidFill>
                  <a:schemeClr val="tx2"/>
                </a:solidFill>
                <a:hlinkClick r:id="rId2"/>
              </a:rPr>
              <a:t>Минпросвещения</a:t>
            </a:r>
            <a:r>
              <a:rPr lang="ru-RU" sz="6400" dirty="0" smtClean="0">
                <a:solidFill>
                  <a:schemeClr val="tx2"/>
                </a:solidFill>
                <a:hlinkClick r:id="rId2"/>
              </a:rPr>
              <a:t> России от 03.09.2019 №467 "Об утверждении Целевой модели развития региональных систем развития дополнительного образования детей"</a:t>
            </a:r>
            <a:r>
              <a:rPr lang="ru-RU" sz="6400" dirty="0" smtClean="0">
                <a:solidFill>
                  <a:schemeClr val="tx2"/>
                </a:solidFill>
              </a:rPr>
              <a:t>.</a:t>
            </a:r>
          </a:p>
          <a:p>
            <a:endParaRPr lang="ru-RU" sz="6400" dirty="0" smtClean="0">
              <a:solidFill>
                <a:schemeClr val="tx2"/>
              </a:solidFill>
            </a:endParaRPr>
          </a:p>
          <a:p>
            <a:pPr lvl="0"/>
            <a:r>
              <a:rPr lang="ru-RU" sz="6400" dirty="0" smtClean="0">
                <a:hlinkClick r:id="rId3"/>
              </a:rPr>
              <a:t>Приказ Министерства просвещения Российской Федерации от 09 ноября 2018 N 196 «Об утверждении Порядка организации и осуществления образовательной деятельности по дополнительным общеобразовательным программам»</a:t>
            </a:r>
            <a:r>
              <a:rPr lang="ru-RU" sz="6400" dirty="0" smtClean="0"/>
              <a:t>.</a:t>
            </a:r>
          </a:p>
          <a:p>
            <a:pPr lvl="0"/>
            <a:endParaRPr lang="ru-RU" sz="6400" dirty="0" smtClean="0"/>
          </a:p>
          <a:p>
            <a:pPr lvl="0"/>
            <a:r>
              <a:rPr lang="ru-RU" sz="6400" dirty="0" smtClean="0">
                <a:hlinkClick r:id="rId4"/>
              </a:rPr>
              <a:t>Приказ Министерства труда и социальной защиты Российской Федерации от 5 мая 2018 г. N 298н «Об утверждении профессионального стандарта «Педагог дополнительного образования детей и взрослых».</a:t>
            </a:r>
            <a:endParaRPr lang="ru-RU" sz="6400" dirty="0" smtClean="0"/>
          </a:p>
          <a:p>
            <a:pPr lvl="0"/>
            <a:endParaRPr lang="ru-RU" sz="6400" dirty="0" smtClean="0"/>
          </a:p>
          <a:p>
            <a:pPr lvl="0"/>
            <a:r>
              <a:rPr lang="ru-RU" sz="6400" dirty="0" smtClean="0">
                <a:hlinkClick r:id="rId5"/>
              </a:rPr>
              <a:t>План всероссийских мероприятий "Кружковое движение», как приложение к протоколу заседания президиума Совета при Президенте Российской Федерации по модернизации экономики и инновационному развитию России от 18 июля 2017 г. № 3</a:t>
            </a:r>
            <a:r>
              <a:rPr lang="ru-RU" sz="6400" dirty="0" smtClean="0"/>
              <a:t>.</a:t>
            </a:r>
          </a:p>
          <a:p>
            <a:pPr lvl="0"/>
            <a:endParaRPr lang="ru-RU" sz="6400" dirty="0" smtClean="0"/>
          </a:p>
          <a:p>
            <a:pPr lvl="0"/>
            <a:r>
              <a:rPr lang="ru-RU" sz="6400" u="sng" dirty="0" smtClean="0">
                <a:solidFill>
                  <a:schemeClr val="accent3"/>
                </a:solidFill>
              </a:rPr>
              <a:t>Порядок применения организациями, осуществляющими образовательную деятельность, электронного обучения, утвержденный </a:t>
            </a:r>
            <a:r>
              <a:rPr lang="ru-RU" sz="6400" u="sng" dirty="0" smtClean="0">
                <a:hlinkClick r:id="rId6"/>
              </a:rPr>
              <a:t>Приказом </a:t>
            </a:r>
            <a:r>
              <a:rPr lang="ru-RU" sz="6400" u="sng" dirty="0" err="1" smtClean="0">
                <a:hlinkClick r:id="rId6"/>
              </a:rPr>
              <a:t>Минобрнауки</a:t>
            </a:r>
            <a:r>
              <a:rPr lang="ru-RU" sz="6400" u="sng" dirty="0" smtClean="0">
                <a:hlinkClick r:id="rId6"/>
              </a:rPr>
              <a:t> России от 23.08.2017 N 816 "Об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программ"</a:t>
            </a:r>
            <a:r>
              <a:rPr lang="ru-RU" sz="6400" u="sng" dirty="0" smtClean="0"/>
              <a:t>.</a:t>
            </a:r>
          </a:p>
          <a:p>
            <a:pPr lvl="0"/>
            <a:endParaRPr lang="ru-RU" sz="6400" dirty="0" smtClean="0"/>
          </a:p>
          <a:p>
            <a:pPr lvl="0"/>
            <a:r>
              <a:rPr lang="ru-RU" sz="6400" u="sng" dirty="0" smtClean="0">
                <a:solidFill>
                  <a:schemeClr val="accent3"/>
                </a:solidFill>
              </a:rPr>
              <a:t>Национальные и региональные проекты в сфере образования.</a:t>
            </a:r>
          </a:p>
          <a:p>
            <a:pPr>
              <a:buNone/>
            </a:pPr>
            <a:r>
              <a:rPr lang="ru-RU" sz="6400" dirty="0" smtClean="0"/>
              <a:t> </a:t>
            </a:r>
          </a:p>
          <a:p>
            <a:pPr lvl="0"/>
            <a:endParaRPr lang="ru-RU" sz="4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81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3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Наталья\Downloads\KAAbnQV_c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0369" y="0"/>
            <a:ext cx="4973631" cy="6858000"/>
          </a:xfrm>
          <a:prstGeom prst="rect">
            <a:avLst/>
          </a:prstGeom>
          <a:noFill/>
        </p:spPr>
      </p:pic>
      <p:pic>
        <p:nvPicPr>
          <p:cNvPr id="27652" name="Picture 4" descr="C:\Users\Наталья\Downloads\8Fk7_LApU2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581400"/>
            <a:ext cx="2189162" cy="3078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8" name="Рисунок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0979" y="350360"/>
            <a:ext cx="2714625" cy="6198822"/>
          </a:xfrm>
          <a:prstGeom prst="rect">
            <a:avLst/>
          </a:prstGeom>
          <a:noFill/>
        </p:spPr>
      </p:pic>
      <p:pic>
        <p:nvPicPr>
          <p:cNvPr id="24585" name="Рисунок 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15200"/>
            <a:ext cx="1304925" cy="2219325"/>
          </a:xfrm>
          <a:prstGeom prst="rect">
            <a:avLst/>
          </a:prstGeom>
          <a:noFill/>
        </p:spPr>
      </p:pic>
      <p:pic>
        <p:nvPicPr>
          <p:cNvPr id="24584" name="Рисунок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91725"/>
            <a:ext cx="1304925" cy="2219325"/>
          </a:xfrm>
          <a:prstGeom prst="rect">
            <a:avLst/>
          </a:prstGeom>
          <a:noFill/>
        </p:spPr>
      </p:pic>
      <p:pic>
        <p:nvPicPr>
          <p:cNvPr id="24583" name="Рисунок 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211050"/>
            <a:ext cx="1400175" cy="2276475"/>
          </a:xfrm>
          <a:prstGeom prst="rect">
            <a:avLst/>
          </a:prstGeom>
          <a:noFill/>
        </p:spPr>
      </p:pic>
      <p:pic>
        <p:nvPicPr>
          <p:cNvPr id="24582" name="Рисунок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87525"/>
            <a:ext cx="1333500" cy="2238375"/>
          </a:xfrm>
          <a:prstGeom prst="rect">
            <a:avLst/>
          </a:prstGeom>
          <a:noFill/>
        </p:spPr>
      </p:pic>
      <p:pic>
        <p:nvPicPr>
          <p:cNvPr id="24581" name="Рисунок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725900"/>
            <a:ext cx="1333500" cy="2295525"/>
          </a:xfrm>
          <a:prstGeom prst="rect">
            <a:avLst/>
          </a:prstGeom>
          <a:noFill/>
        </p:spPr>
      </p:pic>
      <p:pic>
        <p:nvPicPr>
          <p:cNvPr id="24580" name="Рисунок 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478625"/>
            <a:ext cx="1504950" cy="2543175"/>
          </a:xfrm>
          <a:prstGeom prst="rect">
            <a:avLst/>
          </a:prstGeom>
          <a:noFill/>
        </p:spPr>
      </p:pic>
      <p:pic>
        <p:nvPicPr>
          <p:cNvPr id="24579" name="Рисунок 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021800"/>
            <a:ext cx="1504950" cy="2571750"/>
          </a:xfrm>
          <a:prstGeom prst="rect">
            <a:avLst/>
          </a:prstGeom>
          <a:noFill/>
        </p:spPr>
      </p:pic>
      <p:pic>
        <p:nvPicPr>
          <p:cNvPr id="24578" name="Рисунок 4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593550"/>
            <a:ext cx="1495425" cy="2562225"/>
          </a:xfrm>
          <a:prstGeom prst="rect">
            <a:avLst/>
          </a:prstGeom>
          <a:noFill/>
        </p:spPr>
      </p:pic>
      <p:pic>
        <p:nvPicPr>
          <p:cNvPr id="24577" name="Рисунок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7155775"/>
            <a:ext cx="1466850" cy="2505075"/>
          </a:xfrm>
          <a:prstGeom prst="rect">
            <a:avLst/>
          </a:prstGeom>
          <a:noFill/>
        </p:spPr>
      </p:pic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9534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19021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29660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93" name="Рисунок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6665" y="350359"/>
            <a:ext cx="2819400" cy="619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Рисунок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68385" y="407625"/>
            <a:ext cx="2971800" cy="614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Качественная характеристика ( на примере </a:t>
            </a:r>
            <a:r>
              <a:rPr lang="ru-RU" dirty="0" err="1" smtClean="0">
                <a:solidFill>
                  <a:srgbClr val="FFFF00"/>
                </a:solidFill>
              </a:rPr>
              <a:t>МБУ</a:t>
            </a:r>
            <a:r>
              <a:rPr lang="ru-RU" dirty="0" smtClean="0">
                <a:solidFill>
                  <a:srgbClr val="FFFF00"/>
                </a:solidFill>
              </a:rPr>
              <a:t> ДО </a:t>
            </a:r>
            <a:r>
              <a:rPr lang="ru-RU" dirty="0" err="1" smtClean="0">
                <a:solidFill>
                  <a:srgbClr val="FFFF00"/>
                </a:solidFill>
              </a:rPr>
              <a:t>ДТОР</a:t>
            </a:r>
            <a:r>
              <a:rPr lang="ru-RU" dirty="0" smtClean="0">
                <a:solidFill>
                  <a:srgbClr val="FFFF00"/>
                </a:solidFill>
              </a:rPr>
              <a:t>)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112 человек- участники Всероссийских и Международных проектов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43 человека- победители и призеры  Всероссийских и Международных проектов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Users\Наталья\Downloads\IJggzUt51x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0"/>
            <a:ext cx="2209800" cy="3200400"/>
          </a:xfrm>
          <a:prstGeom prst="rect">
            <a:avLst/>
          </a:prstGeom>
          <a:noFill/>
        </p:spPr>
      </p:pic>
      <p:pic>
        <p:nvPicPr>
          <p:cNvPr id="34820" name="Picture 4" descr="C:\Users\Наталья\Downloads\CCuIb9OLA5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6525"/>
            <a:ext cx="3395663" cy="6583363"/>
          </a:xfrm>
          <a:prstGeom prst="rect">
            <a:avLst/>
          </a:prstGeom>
          <a:noFill/>
        </p:spPr>
      </p:pic>
      <p:pic>
        <p:nvPicPr>
          <p:cNvPr id="34821" name="Picture 5" descr="C:\Users\Наталья\Downloads\pywT6N8i-1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200400"/>
            <a:ext cx="2209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Количественная характеристика проектов ДТОР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Мастер-классы-26</a:t>
            </a:r>
          </a:p>
          <a:p>
            <a:r>
              <a:rPr lang="ru-RU" dirty="0" smtClean="0"/>
              <a:t>Онлайн-конкурсы-5</a:t>
            </a:r>
          </a:p>
          <a:p>
            <a:r>
              <a:rPr lang="ru-RU" dirty="0" smtClean="0"/>
              <a:t>Флешмобы-6</a:t>
            </a:r>
          </a:p>
          <a:p>
            <a:r>
              <a:rPr lang="ru-RU" dirty="0" smtClean="0"/>
              <a:t>Концерты-5</a:t>
            </a:r>
          </a:p>
          <a:p>
            <a:r>
              <a:rPr lang="ru-RU" dirty="0" smtClean="0"/>
              <a:t>Выставки-3</a:t>
            </a:r>
            <a:endParaRPr lang="ru-RU" dirty="0"/>
          </a:p>
        </p:txBody>
      </p:sp>
      <p:pic>
        <p:nvPicPr>
          <p:cNvPr id="7" name="Picture 3" descr="C:\Users\Наталья\Downloads\1RqhGL4FKK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698" y="1600200"/>
            <a:ext cx="319960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256ABD"/>
      </a:accent1>
      <a:accent2>
        <a:srgbClr val="2E9CE6"/>
      </a:accent2>
      <a:accent3>
        <a:srgbClr val="3CCFF2"/>
      </a:accent3>
      <a:accent4>
        <a:srgbClr val="F78C3B"/>
      </a:accent4>
      <a:accent5>
        <a:srgbClr val="256ABD"/>
      </a:accent5>
      <a:accent6>
        <a:srgbClr val="2E9CE6"/>
      </a:accent6>
      <a:hlink>
        <a:srgbClr val="3CCFF2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504</Words>
  <Application>Microsoft Office PowerPoint</Application>
  <PresentationFormat>Экран (4:3)</PresentationFormat>
  <Paragraphs>90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1_Office Theme</vt:lpstr>
      <vt:lpstr>Дополнительное образование и организация летнего отдыха в дистанционном формате.  Становление опыта.  Антипова    Наталья Юрьевна,                                           директор             МБУ ДО ДТОР г.Улан-Удэ, к.п.н.  </vt:lpstr>
      <vt:lpstr>Дистанционное обучение</vt:lpstr>
      <vt:lpstr>Цель</vt:lpstr>
      <vt:lpstr>Механизм внедрения дистанционных форм организации внеурочного времени: </vt:lpstr>
      <vt:lpstr>Нормативно-правовая база</vt:lpstr>
      <vt:lpstr>Слайд 6</vt:lpstr>
      <vt:lpstr>Слайд 7</vt:lpstr>
      <vt:lpstr>Качественная характеристика ( на примере МБУ ДО ДТОР) </vt:lpstr>
      <vt:lpstr>Количественная характеристика проектов ДТОР</vt:lpstr>
      <vt:lpstr>Слайд 10</vt:lpstr>
      <vt:lpstr>Интернет-ресурсы</vt:lpstr>
      <vt:lpstr>Инструменты дистанционного обучения</vt:lpstr>
      <vt:lpstr>Слайд 13</vt:lpstr>
      <vt:lpstr>7</vt:lpstr>
      <vt:lpstr>Слайд 15</vt:lpstr>
      <vt:lpstr>Слайд 16</vt:lpstr>
      <vt:lpstr>Слайд 17</vt:lpstr>
      <vt:lpstr>Слайд 18</vt:lpstr>
      <vt:lpstr>Слайд 19</vt:lpstr>
      <vt:lpstr>Слайд 20</vt:lpstr>
      <vt:lpstr>Проблемы</vt:lpstr>
      <vt:lpstr>Пути решения </vt:lpstr>
      <vt:lpstr>Положительные аспекты дистанционного обучения и организации летнего отдыха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Директор ДТОР</cp:lastModifiedBy>
  <cp:revision>290</cp:revision>
  <dcterms:created xsi:type="dcterms:W3CDTF">2012-04-26T17:06:14Z</dcterms:created>
  <dcterms:modified xsi:type="dcterms:W3CDTF">2020-08-27T07:45:49Z</dcterms:modified>
</cp:coreProperties>
</file>