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6" r:id="rId2"/>
    <p:sldId id="278" r:id="rId3"/>
    <p:sldId id="265" r:id="rId4"/>
    <p:sldId id="281" r:id="rId5"/>
    <p:sldId id="279" r:id="rId6"/>
    <p:sldId id="280" r:id="rId7"/>
    <p:sldId id="275" r:id="rId8"/>
    <p:sldId id="263" r:id="rId9"/>
    <p:sldId id="256" r:id="rId10"/>
    <p:sldId id="258" r:id="rId11"/>
    <p:sldId id="267" r:id="rId12"/>
    <p:sldId id="268" r:id="rId13"/>
    <p:sldId id="269" r:id="rId14"/>
    <p:sldId id="260" r:id="rId15"/>
    <p:sldId id="282" r:id="rId16"/>
    <p:sldId id="257" r:id="rId17"/>
    <p:sldId id="283" r:id="rId18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C0C0C0"/>
    <a:srgbClr val="00CC99"/>
    <a:srgbClr val="00FFFF"/>
    <a:srgbClr val="008000"/>
    <a:srgbClr val="000000"/>
    <a:srgbClr val="FF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6" autoAdjust="0"/>
  </p:normalViewPr>
  <p:slideViewPr>
    <p:cSldViewPr>
      <p:cViewPr>
        <p:scale>
          <a:sx n="75" d="100"/>
          <a:sy n="75" d="100"/>
        </p:scale>
        <p:origin x="-101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5155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5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5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5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5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6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1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15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156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156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E86EB2-E0A3-4B9B-A7AE-79A76306C5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1" grpId="0"/>
      <p:bldP spid="151562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156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15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15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7FE62-D567-4C07-B097-27B3B8A2FD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C8F42-85EE-423F-91D8-4A537D0CD9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5137476-B5A3-4F60-AF75-58F6F4CEAD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203AD7F-8776-4DA2-A9B5-8539145B5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C0496CFB-B8E1-4EA0-8DC3-0153357FA9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6178D-1384-4E88-817A-082A10ADB7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CD62C-4BCE-4709-99BE-74E626D8EA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F7EEE-2717-44CF-902C-A7C1638A24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FF350-D6CF-49B3-AFB1-0CD8D9FEE4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8629F-9735-421A-B895-C45808409D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0991F-6C5B-4486-AF2E-468559B555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59921-4F35-42C9-B9CF-CBCD7B4E64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4EE59-C035-467B-916C-68360F475F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5053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3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3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05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05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05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05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0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0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C819125-9F0E-431F-8FEF-35F2BCAF40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505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spd="med">
    <p:push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Rectangle 10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971600" y="2276872"/>
            <a:ext cx="7848600" cy="1512888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i="1" dirty="0">
                <a:latin typeface="Brush Script MT" pitchFamily="66" charset="0"/>
              </a:rPr>
              <a:t>Профилактика </a:t>
            </a:r>
            <a:r>
              <a:rPr lang="ru-RU" sz="4000" i="1" dirty="0" err="1">
                <a:latin typeface="Brush Script MT" pitchFamily="66" charset="0"/>
              </a:rPr>
              <a:t>СПИДа</a:t>
            </a:r>
            <a:r>
              <a:rPr lang="ru-RU" sz="4000" i="1" dirty="0">
                <a:latin typeface="Brush Script MT" pitchFamily="66" charset="0"/>
              </a:rPr>
              <a:t>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i="1" dirty="0">
                <a:latin typeface="Brush Script MT" pitchFamily="66" charset="0"/>
              </a:rPr>
              <a:t>среди детей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4000" i="1" dirty="0">
              <a:latin typeface="Brush Script MT" pitchFamily="66" charset="0"/>
            </a:endParaRPr>
          </a:p>
        </p:txBody>
      </p:sp>
      <p:pic>
        <p:nvPicPr>
          <p:cNvPr id="23567" name="Picture 15" descr="j0295478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176" y="4149080"/>
            <a:ext cx="2482850" cy="2159000"/>
          </a:xfrm>
          <a:noFill/>
          <a:ln/>
        </p:spPr>
      </p:pic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718185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Равный обучает равного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build="p"/>
      <p:bldP spid="235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95536" y="1916832"/>
            <a:ext cx="3816350" cy="4191000"/>
          </a:xfrm>
        </p:spPr>
        <p:txBody>
          <a:bodyPr/>
          <a:lstStyle/>
          <a:p>
            <a:r>
              <a:rPr lang="ru-RU" b="1" i="1" dirty="0">
                <a:latin typeface="Brush Script MT" pitchFamily="66" charset="0"/>
              </a:rPr>
              <a:t>От инфицированного донора</a:t>
            </a:r>
          </a:p>
          <a:p>
            <a:endParaRPr lang="ru-RU" b="1" i="1" dirty="0">
              <a:latin typeface="Brush Script MT" pitchFamily="66" charset="0"/>
            </a:endParaRPr>
          </a:p>
        </p:txBody>
      </p:sp>
      <p:pic>
        <p:nvPicPr>
          <p:cNvPr id="7175" name="Picture 7" descr="Untitled-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 l="6210"/>
          <a:stretch>
            <a:fillRect/>
          </a:stretch>
        </p:blipFill>
        <p:spPr>
          <a:xfrm>
            <a:off x="4211960" y="1916832"/>
            <a:ext cx="4389437" cy="3897312"/>
          </a:xfrm>
        </p:spPr>
      </p:pic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179388" y="692150"/>
            <a:ext cx="89646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При переливании крови,пересадке органов и тканей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71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214938" y="1905000"/>
            <a:ext cx="3929062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i="1">
                <a:latin typeface="Brush Script MT" pitchFamily="66" charset="0"/>
              </a:rPr>
              <a:t>Избежать заражения</a:t>
            </a:r>
          </a:p>
          <a:p>
            <a:pPr>
              <a:buFont typeface="Wingdings" pitchFamily="2" charset="2"/>
              <a:buNone/>
            </a:pPr>
            <a:endParaRPr lang="ru-RU" sz="2400" b="1" i="1">
              <a:latin typeface="Brush Script MT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i="1">
                <a:latin typeface="Brush Script MT" pitchFamily="66" charset="0"/>
              </a:rPr>
              <a:t>возможно, соблюдая</a:t>
            </a:r>
          </a:p>
          <a:p>
            <a:pPr>
              <a:buFont typeface="Wingdings" pitchFamily="2" charset="2"/>
              <a:buNone/>
            </a:pPr>
            <a:endParaRPr lang="ru-RU" sz="2400" b="1" i="1">
              <a:latin typeface="Brush Script MT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i="1">
                <a:latin typeface="Brush Script MT" pitchFamily="66" charset="0"/>
              </a:rPr>
              <a:t>определенные правила </a:t>
            </a:r>
          </a:p>
          <a:p>
            <a:pPr>
              <a:buFont typeface="Wingdings" pitchFamily="2" charset="2"/>
              <a:buNone/>
            </a:pPr>
            <a:endParaRPr lang="ru-RU" sz="2400" b="1" i="1">
              <a:latin typeface="Brush Script MT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i="1">
                <a:latin typeface="Brush Script MT" pitchFamily="66" charset="0"/>
              </a:rPr>
              <a:t>безопасного поведения</a:t>
            </a:r>
          </a:p>
        </p:txBody>
      </p:sp>
      <p:pic>
        <p:nvPicPr>
          <p:cNvPr id="25607" name="Picture 7" descr="Untitled-11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 t="10727"/>
          <a:stretch>
            <a:fillRect/>
          </a:stretch>
        </p:blipFill>
        <p:spPr>
          <a:xfrm>
            <a:off x="1259632" y="1844824"/>
            <a:ext cx="3462338" cy="4498975"/>
          </a:xfrm>
        </p:spPr>
      </p:pic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80295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ВИЧ – СПИД  - болезнь поведения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/>
      <p:bldP spid="256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654550" y="1268413"/>
            <a:ext cx="4489450" cy="51133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/>
          </a:p>
          <a:p>
            <a:r>
              <a:rPr lang="ru-RU" sz="2400" b="1" i="1">
                <a:latin typeface="Brush Script MT" pitchFamily="66" charset="0"/>
              </a:rPr>
              <a:t>не употребляешь наркотики;</a:t>
            </a:r>
          </a:p>
          <a:p>
            <a:r>
              <a:rPr lang="ru-RU" sz="2400" b="1" i="1">
                <a:latin typeface="Brush Script MT" pitchFamily="66" charset="0"/>
              </a:rPr>
              <a:t>пользуешься одноразовыми шприцами и иглами;</a:t>
            </a:r>
          </a:p>
          <a:p>
            <a:r>
              <a:rPr lang="ru-RU" sz="2400" b="1" i="1">
                <a:latin typeface="Brush Script MT" pitchFamily="66" charset="0"/>
              </a:rPr>
              <a:t>требуешь использования стерильных инструментов при обслуживании в поликлинике или в салоне красоты;</a:t>
            </a:r>
          </a:p>
          <a:p>
            <a:r>
              <a:rPr lang="ru-RU" sz="2400" b="1" i="1">
                <a:latin typeface="Brush Script MT" pitchFamily="66" charset="0"/>
              </a:rPr>
              <a:t>верен своему партнеру</a:t>
            </a:r>
          </a:p>
        </p:txBody>
      </p:sp>
      <p:pic>
        <p:nvPicPr>
          <p:cNvPr id="27655" name="Picture 7" descr="Untitled-12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844824"/>
            <a:ext cx="3644900" cy="4046538"/>
          </a:xfrm>
        </p:spPr>
      </p:pic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323850" y="620713"/>
            <a:ext cx="8277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Ты поступаешь правильно, если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/>
      <p:bldP spid="276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27584" y="1700213"/>
            <a:ext cx="3960813" cy="5157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dirty="0">
                <a:latin typeface="Brush Script MT" pitchFamily="66" charset="0"/>
              </a:rPr>
              <a:t>при прикосновении и рукопожатии;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i="1" dirty="0">
              <a:latin typeface="Brush Script MT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2400" b="1" i="1" dirty="0">
                <a:latin typeface="Brush Script MT" pitchFamily="66" charset="0"/>
              </a:rPr>
              <a:t>при поцелуе;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i="1" dirty="0">
              <a:latin typeface="Brush Script MT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2400" b="1" i="1" dirty="0">
                <a:latin typeface="Brush Script MT" pitchFamily="66" charset="0"/>
              </a:rPr>
              <a:t>при объятиях;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i="1" dirty="0">
              <a:latin typeface="Brush Script MT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2400" b="1" i="1" dirty="0">
                <a:latin typeface="Brush Script MT" pitchFamily="66" charset="0"/>
              </a:rPr>
              <a:t>при питье из одного стакана;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i="1" dirty="0">
              <a:latin typeface="Brush Script MT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2400" b="1" i="1" dirty="0">
                <a:latin typeface="Brush Script MT" pitchFamily="66" charset="0"/>
              </a:rPr>
              <a:t>при пользовании общей одеждой или постельным бельем</a:t>
            </a:r>
          </a:p>
        </p:txBody>
      </p:sp>
      <p:pic>
        <p:nvPicPr>
          <p:cNvPr id="29703" name="Picture 7" descr="Untitled-1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 b="3120"/>
          <a:stretch>
            <a:fillRect/>
          </a:stretch>
        </p:blipFill>
        <p:spPr>
          <a:xfrm>
            <a:off x="4716016" y="2348880"/>
            <a:ext cx="3983037" cy="3390900"/>
          </a:xfrm>
        </p:spPr>
      </p:pic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66786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ВИЧ не передается: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  <p:bldP spid="297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/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 l="960"/>
          <a:stretch>
            <a:fillRect/>
          </a:stretch>
        </p:blipFill>
        <p:spPr>
          <a:xfrm>
            <a:off x="2339752" y="1844824"/>
            <a:ext cx="4294187" cy="3937000"/>
          </a:xfrm>
          <a:noFill/>
        </p:spPr>
      </p:pic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179388" y="620713"/>
            <a:ext cx="871378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Укусы насекомых и животных неопасны 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2492375"/>
            <a:ext cx="8007350" cy="4191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 i="1">
                <a:solidFill>
                  <a:srgbClr val="FF0000"/>
                </a:solidFill>
                <a:latin typeface="Brush Script MT" pitchFamily="66" charset="0"/>
              </a:rPr>
              <a:t>Только анализ крови может показать, инфицирован человек или нет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1520" y="1844824"/>
            <a:ext cx="8424936" cy="4094162"/>
          </a:xfrm>
        </p:spPr>
        <p:txBody>
          <a:bodyPr/>
          <a:lstStyle/>
          <a:p>
            <a:pPr lvl="4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i="1" dirty="0">
                <a:effectLst/>
                <a:latin typeface="Brush Script MT" pitchFamily="66" charset="0"/>
              </a:rPr>
              <a:t>  Только не думай, что тебя это   не касается:</a:t>
            </a:r>
          </a:p>
          <a:p>
            <a:pPr lvl="4">
              <a:lnSpc>
                <a:spcPct val="80000"/>
              </a:lnSpc>
              <a:buFont typeface="Wingdings" pitchFamily="2" charset="2"/>
              <a:buNone/>
            </a:pPr>
            <a:endParaRPr lang="ru-RU" sz="3600" b="1" i="1" dirty="0">
              <a:effectLst/>
              <a:latin typeface="Brush Script MT" pitchFamily="66" charset="0"/>
            </a:endParaRPr>
          </a:p>
          <a:p>
            <a:pPr lvl="4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i="1" dirty="0">
                <a:effectLst/>
                <a:latin typeface="Brush Script MT" pitchFamily="66" charset="0"/>
              </a:rPr>
              <a:t>  при самом «мягком» сценарии развития эпидемии в течение ближайших 10 лет ВИЧ могут заразиться 3 – 5 миллионов россиян</a:t>
            </a:r>
          </a:p>
          <a:p>
            <a:pPr lvl="4">
              <a:lnSpc>
                <a:spcPct val="80000"/>
              </a:lnSpc>
              <a:buFont typeface="Wingdings" pitchFamily="2" charset="2"/>
              <a:buNone/>
            </a:pPr>
            <a:endParaRPr lang="ru-RU" sz="3600" b="1" i="1" dirty="0">
              <a:effectLst/>
              <a:latin typeface="Brush Script MT" pitchFamily="66" charset="0"/>
            </a:endParaRP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345362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СПИД  неизлечим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build="p"/>
      <p:bldP spid="41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905000"/>
            <a:ext cx="8845550" cy="4191000"/>
          </a:xfrm>
        </p:spPr>
        <p:txBody>
          <a:bodyPr/>
          <a:lstStyle/>
          <a:p>
            <a:pPr marL="1614488" lvl="4" indent="0">
              <a:buFont typeface="Wingdings" pitchFamily="2" charset="2"/>
              <a:buNone/>
              <a:tabLst>
                <a:tab pos="266700" algn="l"/>
                <a:tab pos="533400" algn="l"/>
              </a:tabLst>
            </a:pPr>
            <a:r>
              <a:rPr lang="ru-RU" sz="4000" b="1" i="1">
                <a:solidFill>
                  <a:srgbClr val="FF0000"/>
                </a:solidFill>
                <a:latin typeface="Brush Script MT" pitchFamily="66" charset="0"/>
              </a:rPr>
              <a:t>В 1988 году Генеральная Ассамблея ОНН объявила, день 1 декабря Всемирным днем борьбы со СПИДом</a:t>
            </a:r>
          </a:p>
          <a:p>
            <a:pPr marL="0" indent="0">
              <a:tabLst>
                <a:tab pos="266700" algn="l"/>
                <a:tab pos="533400" algn="l"/>
              </a:tabLst>
            </a:pPr>
            <a:endParaRPr lang="ru-RU" sz="4000" b="1" i="1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81074" y="1830288"/>
            <a:ext cx="8007350" cy="4191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i="1" dirty="0">
                <a:latin typeface="Brush Script MT" pitchFamily="66" charset="0"/>
              </a:rPr>
              <a:t>В мире от </a:t>
            </a:r>
            <a:r>
              <a:rPr lang="ru-RU" i="1" dirty="0" err="1">
                <a:latin typeface="Brush Script MT" pitchFamily="66" charset="0"/>
              </a:rPr>
              <a:t>СПИДа</a:t>
            </a:r>
            <a:r>
              <a:rPr lang="ru-RU" i="1" dirty="0">
                <a:latin typeface="Brush Script MT" pitchFamily="66" charset="0"/>
              </a:rPr>
              <a:t> уже погибло около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i="1" dirty="0">
                <a:latin typeface="Brush Script MT" pitchFamily="66" charset="0"/>
              </a:rPr>
              <a:t>   19 миллионов человек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i="1" dirty="0">
              <a:latin typeface="Brush Script MT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ru-RU" i="1" dirty="0">
                <a:latin typeface="Brush Script MT" pitchFamily="66" charset="0"/>
              </a:rPr>
              <a:t>Средний возраст инфицированных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i="1" dirty="0">
                <a:latin typeface="Brush Script MT" pitchFamily="66" charset="0"/>
              </a:rPr>
              <a:t>15-25 лет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i="1" dirty="0">
              <a:latin typeface="Brush Script MT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ru-RU" i="1" dirty="0">
                <a:latin typeface="Brush Script MT" pitchFamily="66" charset="0"/>
              </a:rPr>
              <a:t> В России более 300 000 человек инфицированы ВИЧ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i="1" dirty="0">
              <a:effectLst/>
              <a:latin typeface="Brush Script MT" pitchFamily="66" charset="0"/>
            </a:endParaRPr>
          </a:p>
          <a:p>
            <a:pPr>
              <a:lnSpc>
                <a:spcPct val="90000"/>
              </a:lnSpc>
            </a:pPr>
            <a:endParaRPr lang="ru-RU" i="1" dirty="0">
              <a:effectLst/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Rectangle 1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187624" y="1916832"/>
            <a:ext cx="3929063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i="1" dirty="0">
                <a:latin typeface="Brush Script MT" pitchFamily="66" charset="0"/>
              </a:rPr>
              <a:t>ВИЧ- это вирус иммунодефицита человека; </a:t>
            </a:r>
          </a:p>
          <a:p>
            <a:pPr>
              <a:lnSpc>
                <a:spcPct val="90000"/>
              </a:lnSpc>
            </a:pPr>
            <a:r>
              <a:rPr lang="ru-RU" sz="2800" b="1" i="1" dirty="0">
                <a:latin typeface="Brush Script MT" pitchFamily="66" charset="0"/>
              </a:rPr>
              <a:t>иммунитет человека резко снижается, и организму трудно справиться  даже с самой обычной болезнью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 i="1" dirty="0">
              <a:latin typeface="Brush Script MT" pitchFamily="66" charset="0"/>
            </a:endParaRPr>
          </a:p>
        </p:txBody>
      </p:sp>
      <p:pic>
        <p:nvPicPr>
          <p:cNvPr id="21511" name="Picture 7" descr="Untitled-10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 t="2937" b="7346"/>
          <a:stretch>
            <a:fillRect/>
          </a:stretch>
        </p:blipFill>
        <p:spPr>
          <a:xfrm>
            <a:off x="5076056" y="2348880"/>
            <a:ext cx="3689350" cy="3092450"/>
          </a:xfrm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455738" y="857250"/>
            <a:ext cx="556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971550" y="620713"/>
            <a:ext cx="69850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Что такое ВИЧ?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uiExpand="1" build="p"/>
      <p:bldP spid="215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r>
              <a:rPr lang="ru-RU" b="1" i="1">
                <a:solidFill>
                  <a:srgbClr val="FF0000"/>
                </a:solidFill>
                <a:latin typeface="Brush Script MT" pitchFamily="66" charset="0"/>
              </a:rPr>
              <a:t>Симптомы ВИЧ-инфицирования мало чем отличаются от симптомов обычной простуды. У человека повышается температура, увеличиваются лимфатические узлы, появляется боль в горле, красные пятна на теле.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i="1">
                <a:effectLst/>
                <a:latin typeface="Brush Script MT" pitchFamily="66" charset="0"/>
              </a:rPr>
              <a:t>СПИД – синдром приобретенного иммунодефицита – финальная стадия ВИЧ, на которой любая болезнь может представлять смертельную опасность.</a:t>
            </a:r>
          </a:p>
          <a:p>
            <a:pPr>
              <a:buFont typeface="Wingdings" pitchFamily="2" charset="2"/>
              <a:buNone/>
            </a:pPr>
            <a:endParaRPr lang="ru-RU" sz="3600" i="1">
              <a:effectLst/>
              <a:latin typeface="Brush Script MT" pitchFamily="66" charset="0"/>
            </a:endParaRP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7092950" y="5084763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05" name="WordArt 5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75311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Что такое СПИД?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1536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WordArt 5"/>
          <p:cNvSpPr>
            <a:spLocks noChangeArrowheads="1" noChangeShapeType="1" noTextEdit="1"/>
          </p:cNvSpPr>
          <p:nvPr/>
        </p:nvSpPr>
        <p:spPr bwMode="auto">
          <a:xfrm>
            <a:off x="827088" y="2997200"/>
            <a:ext cx="7705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Как передается болезнь?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>
                <a:solidFill>
                  <a:srgbClr val="FF0000"/>
                </a:solidFill>
                <a:latin typeface="Georgia" pitchFamily="18" charset="0"/>
              </a:rPr>
              <a:t>От инфицированной матери</a:t>
            </a:r>
          </a:p>
        </p:txBody>
      </p:sp>
      <p:sp>
        <p:nvSpPr>
          <p:cNvPr id="8090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1989138"/>
            <a:ext cx="3929062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i="1">
                <a:latin typeface="Brush Script MT" pitchFamily="66" charset="0"/>
              </a:rPr>
              <a:t>внутриутробное заражение во время беременности;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 i="1">
              <a:latin typeface="Brush Script MT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800" b="1" i="1">
                <a:latin typeface="Brush Script MT" pitchFamily="66" charset="0"/>
              </a:rPr>
              <a:t>при родах;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 i="1">
              <a:latin typeface="Brush Script MT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800" b="1" i="1">
                <a:latin typeface="Brush Script MT" pitchFamily="66" charset="0"/>
              </a:rPr>
              <a:t> через грудное молоко ВИЧ-инфицированной матери</a:t>
            </a:r>
          </a:p>
          <a:p>
            <a:pPr>
              <a:lnSpc>
                <a:spcPct val="80000"/>
              </a:lnSpc>
            </a:pPr>
            <a:endParaRPr lang="ru-RU" sz="2800" b="1" i="1">
              <a:latin typeface="Brush Script MT" pitchFamily="66" charset="0"/>
            </a:endParaRPr>
          </a:p>
          <a:p>
            <a:pPr>
              <a:lnSpc>
                <a:spcPct val="80000"/>
              </a:lnSpc>
            </a:pPr>
            <a:endParaRPr lang="ru-RU" sz="2800" b="1" i="1">
              <a:latin typeface="Brush Script MT" pitchFamily="66" charset="0"/>
            </a:endParaRPr>
          </a:p>
        </p:txBody>
      </p:sp>
      <p:pic>
        <p:nvPicPr>
          <p:cNvPr id="80903" name="Picture 7" descr="Untitled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5974"/>
          <a:stretch>
            <a:fillRect/>
          </a:stretch>
        </p:blipFill>
        <p:spPr>
          <a:xfrm>
            <a:off x="5302250" y="1700213"/>
            <a:ext cx="3548063" cy="4465637"/>
          </a:xfrm>
        </p:spPr>
      </p:pic>
      <p:sp>
        <p:nvSpPr>
          <p:cNvPr id="80904" name="Rectangle 8"/>
          <p:cNvSpPr>
            <a:spLocks noRot="1" noChangeArrowheads="1"/>
          </p:cNvSpPr>
          <p:nvPr/>
        </p:nvSpPr>
        <p:spPr bwMode="auto">
          <a:xfrm>
            <a:off x="468313" y="260350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endParaRPr lang="ru-RU" sz="4400" b="1" i="1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4067175" y="7316788"/>
            <a:ext cx="35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70929" y="1916832"/>
            <a:ext cx="3929063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 dirty="0">
                <a:solidFill>
                  <a:schemeClr val="bg2"/>
                </a:solidFill>
                <a:latin typeface="Brush Script MT" pitchFamily="66" charset="0"/>
              </a:rPr>
              <a:t>   </a:t>
            </a:r>
            <a:r>
              <a:rPr lang="ru-RU" sz="2800" b="1" i="1" dirty="0">
                <a:latin typeface="Brush Script MT" pitchFamily="66" charset="0"/>
              </a:rPr>
              <a:t>Наркоманы часто пользуются общими шприцами, поэтому риск заражения очень высокий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 i="1" dirty="0">
              <a:latin typeface="Brush Script MT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 i="1" dirty="0">
              <a:latin typeface="Brush Script MT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 dirty="0">
                <a:latin typeface="Brush Script MT" pitchFamily="66" charset="0"/>
              </a:rPr>
              <a:t>   Первая доза может стать последней</a:t>
            </a:r>
          </a:p>
        </p:txBody>
      </p:sp>
      <p:pic>
        <p:nvPicPr>
          <p:cNvPr id="17415" name="Picture 7" descr="Untitled-8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7355" y="1846163"/>
            <a:ext cx="4175125" cy="4175125"/>
          </a:xfrm>
        </p:spPr>
      </p:pic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74390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При внутривенном введение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наркотиков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  <p:bldP spid="174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99592" y="1844824"/>
            <a:ext cx="4886325" cy="1584325"/>
          </a:xfrm>
        </p:spPr>
        <p:txBody>
          <a:bodyPr/>
          <a:lstStyle/>
          <a:p>
            <a:r>
              <a:rPr lang="ru-RU" sz="2800" b="1" i="1">
                <a:latin typeface="Brush Script MT" pitchFamily="66" charset="0"/>
              </a:rPr>
              <a:t>при прокалывании ушей</a:t>
            </a:r>
          </a:p>
          <a:p>
            <a:r>
              <a:rPr lang="ru-RU" sz="2800" b="1" i="1">
                <a:latin typeface="Brush Script MT" pitchFamily="66" charset="0"/>
              </a:rPr>
              <a:t>пирсинге</a:t>
            </a:r>
          </a:p>
          <a:p>
            <a:r>
              <a:rPr lang="ru-RU" sz="2800" b="1" i="1">
                <a:latin typeface="Brush Script MT" pitchFamily="66" charset="0"/>
              </a:rPr>
              <a:t>татуировке</a:t>
            </a:r>
          </a:p>
        </p:txBody>
      </p:sp>
      <p:pic>
        <p:nvPicPr>
          <p:cNvPr id="2055" name="Picture 7" descr="Untitled-1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r="5186" b="2470"/>
          <a:stretch>
            <a:fillRect/>
          </a:stretch>
        </p:blipFill>
        <p:spPr>
          <a:xfrm>
            <a:off x="5652120" y="1844824"/>
            <a:ext cx="2794000" cy="3444875"/>
          </a:xfrm>
        </p:spPr>
      </p:pic>
      <p:pic>
        <p:nvPicPr>
          <p:cNvPr id="2060" name="Picture 12" descr="Untitled-6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 r="9557"/>
          <a:stretch>
            <a:fillRect/>
          </a:stretch>
        </p:blipFill>
        <p:spPr>
          <a:xfrm>
            <a:off x="1331640" y="3501008"/>
            <a:ext cx="2465388" cy="3141662"/>
          </a:xfrm>
          <a:noFill/>
          <a:ln/>
        </p:spPr>
      </p:pic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684213" y="765175"/>
            <a:ext cx="7920037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При использовании нестерильных </a:t>
            </a:r>
          </a:p>
          <a:p>
            <a:pPr algn="ctr"/>
            <a:r>
              <a:rPr lang="ru-RU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медицинских инструментов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  <p:bldP spid="2062" grpId="0" animBg="1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312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Times New Roman</vt:lpstr>
      <vt:lpstr>Wingdings</vt:lpstr>
      <vt:lpstr>Brush Script MT</vt:lpstr>
      <vt:lpstr>Georgia</vt:lpstr>
      <vt:lpstr>Трава</vt:lpstr>
      <vt:lpstr>Слайд 1</vt:lpstr>
      <vt:lpstr>Слайд 2</vt:lpstr>
      <vt:lpstr>Слайд 3</vt:lpstr>
      <vt:lpstr>Слайд 4</vt:lpstr>
      <vt:lpstr>Слайд 5</vt:lpstr>
      <vt:lpstr>Слайд 6</vt:lpstr>
      <vt:lpstr>От инфицированной матери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</dc:creator>
  <cp:lastModifiedBy>людмила</cp:lastModifiedBy>
  <cp:revision>65</cp:revision>
  <dcterms:created xsi:type="dcterms:W3CDTF">2005-02-11T13:05:23Z</dcterms:created>
  <dcterms:modified xsi:type="dcterms:W3CDTF">2011-12-09T18:12:47Z</dcterms:modified>
</cp:coreProperties>
</file>