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264" r:id="rId3"/>
    <p:sldId id="266" r:id="rId4"/>
    <p:sldId id="270" r:id="rId5"/>
    <p:sldId id="272" r:id="rId6"/>
    <p:sldId id="269" r:id="rId7"/>
    <p:sldId id="268" r:id="rId8"/>
    <p:sldId id="273" r:id="rId9"/>
    <p:sldId id="274" r:id="rId10"/>
    <p:sldId id="262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</p:sldIdLst>
  <p:sldSz cx="9144000" cy="6858000" type="screen4x3"/>
  <p:notesSz cx="6858000" cy="9144000"/>
  <p:custDataLst>
    <p:tags r:id="rId2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 autoAdjust="0"/>
    <p:restoredTop sz="84583" autoAdjust="0"/>
  </p:normalViewPr>
  <p:slideViewPr>
    <p:cSldViewPr>
      <p:cViewPr varScale="1">
        <p:scale>
          <a:sx n="98" d="100"/>
          <a:sy n="98" d="100"/>
        </p:scale>
        <p:origin x="-20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image" Target="../media/image40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1.pn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107A5BD-1507-42DC-B68C-255A44D18E19}" type="doc">
      <dgm:prSet loTypeId="urn:microsoft.com/office/officeart/2008/layout/PictureAccent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F510FE8-5D7D-4B62-8EB9-CA6030302051}">
      <dgm:prSet phldrT="[Текст]"/>
      <dgm:spPr/>
      <dgm:t>
        <a:bodyPr/>
        <a:lstStyle/>
        <a:p>
          <a:r>
            <a:rPr lang="ru-RU" dirty="0" smtClean="0"/>
            <a:t>2747 человек всего в ДТОР</a:t>
          </a:r>
          <a:endParaRPr lang="ru-RU" dirty="0"/>
        </a:p>
      </dgm:t>
    </dgm:pt>
    <dgm:pt modelId="{681DC19F-7834-49F0-AF20-C3E06114E1EF}" type="parTrans" cxnId="{10FFA8FF-D372-485D-A99B-48214DF8AECF}">
      <dgm:prSet/>
      <dgm:spPr/>
      <dgm:t>
        <a:bodyPr/>
        <a:lstStyle/>
        <a:p>
          <a:endParaRPr lang="ru-RU"/>
        </a:p>
      </dgm:t>
    </dgm:pt>
    <dgm:pt modelId="{2CAC667A-01EE-4F46-A97D-C0C0B6D73EAD}" type="sibTrans" cxnId="{10FFA8FF-D372-485D-A99B-48214DF8AECF}">
      <dgm:prSet/>
      <dgm:spPr/>
      <dgm:t>
        <a:bodyPr/>
        <a:lstStyle/>
        <a:p>
          <a:endParaRPr lang="ru-RU"/>
        </a:p>
      </dgm:t>
    </dgm:pt>
    <dgm:pt modelId="{2B1F7C37-2D71-48A1-8C12-6C43D0641CB5}">
      <dgm:prSet phldrT="[Текст]"/>
      <dgm:spPr/>
      <dgm:t>
        <a:bodyPr/>
        <a:lstStyle/>
        <a:p>
          <a:r>
            <a:rPr lang="ru-RU" dirty="0" smtClean="0"/>
            <a:t>2554 осваивают программу дистанционно</a:t>
          </a:r>
          <a:endParaRPr lang="ru-RU" dirty="0"/>
        </a:p>
      </dgm:t>
    </dgm:pt>
    <dgm:pt modelId="{97E03EEA-CDF6-44D3-8D10-13B6B5FD74E0}" type="parTrans" cxnId="{6E7561A1-68D3-408C-8B02-633EB3CE3680}">
      <dgm:prSet/>
      <dgm:spPr/>
      <dgm:t>
        <a:bodyPr/>
        <a:lstStyle/>
        <a:p>
          <a:endParaRPr lang="ru-RU"/>
        </a:p>
      </dgm:t>
    </dgm:pt>
    <dgm:pt modelId="{98E2E0ED-920B-4DB1-B445-B64A27542383}" type="sibTrans" cxnId="{6E7561A1-68D3-408C-8B02-633EB3CE3680}">
      <dgm:prSet/>
      <dgm:spPr/>
      <dgm:t>
        <a:bodyPr/>
        <a:lstStyle/>
        <a:p>
          <a:endParaRPr lang="ru-RU"/>
        </a:p>
      </dgm:t>
    </dgm:pt>
    <dgm:pt modelId="{5ACCBC16-4BC5-4898-8103-06CC368112AC}">
      <dgm:prSet phldrT="[Текст]"/>
      <dgm:spPr/>
      <dgm:t>
        <a:bodyPr/>
        <a:lstStyle/>
        <a:p>
          <a:r>
            <a:rPr lang="ru-RU" dirty="0" smtClean="0"/>
            <a:t>170 внеочередные каникулы (перенесли </a:t>
          </a:r>
          <a:r>
            <a:rPr lang="ru-RU" dirty="0" smtClean="0"/>
            <a:t>занятия </a:t>
          </a:r>
          <a:r>
            <a:rPr lang="ru-RU" dirty="0" smtClean="0"/>
            <a:t>на лето)</a:t>
          </a:r>
          <a:endParaRPr lang="ru-RU" dirty="0"/>
        </a:p>
      </dgm:t>
    </dgm:pt>
    <dgm:pt modelId="{EF9D0E6D-1938-4D5D-8776-BDD9CFF1CB47}" type="parTrans" cxnId="{CF5329D4-7BB7-4C2A-81F7-68964462AF5A}">
      <dgm:prSet/>
      <dgm:spPr/>
      <dgm:t>
        <a:bodyPr/>
        <a:lstStyle/>
        <a:p>
          <a:endParaRPr lang="ru-RU"/>
        </a:p>
      </dgm:t>
    </dgm:pt>
    <dgm:pt modelId="{787669E8-7D5A-4D4F-8C5E-7D1839296A23}" type="sibTrans" cxnId="{CF5329D4-7BB7-4C2A-81F7-68964462AF5A}">
      <dgm:prSet/>
      <dgm:spPr/>
      <dgm:t>
        <a:bodyPr/>
        <a:lstStyle/>
        <a:p>
          <a:endParaRPr lang="ru-RU"/>
        </a:p>
      </dgm:t>
    </dgm:pt>
    <dgm:pt modelId="{17DE5839-277B-4BC2-8E3D-BB5B81835283}">
      <dgm:prSet/>
      <dgm:spPr/>
      <dgm:t>
        <a:bodyPr/>
        <a:lstStyle/>
        <a:p>
          <a:r>
            <a:rPr lang="ru-RU" dirty="0" smtClean="0"/>
            <a:t>23 отказались от дистанционной формы </a:t>
          </a:r>
          <a:endParaRPr lang="ru-RU" dirty="0"/>
        </a:p>
      </dgm:t>
    </dgm:pt>
    <dgm:pt modelId="{B8147C22-9751-49EE-ADD5-6F4705EF51FD}" type="parTrans" cxnId="{13E8D5BE-CC8A-4847-96F3-2F9C623D5DD7}">
      <dgm:prSet/>
      <dgm:spPr/>
      <dgm:t>
        <a:bodyPr/>
        <a:lstStyle/>
        <a:p>
          <a:endParaRPr lang="ru-RU"/>
        </a:p>
      </dgm:t>
    </dgm:pt>
    <dgm:pt modelId="{440EF17E-EECE-45FA-A396-A86B43780041}" type="sibTrans" cxnId="{13E8D5BE-CC8A-4847-96F3-2F9C623D5DD7}">
      <dgm:prSet/>
      <dgm:spPr/>
      <dgm:t>
        <a:bodyPr/>
        <a:lstStyle/>
        <a:p>
          <a:endParaRPr lang="ru-RU"/>
        </a:p>
      </dgm:t>
    </dgm:pt>
    <dgm:pt modelId="{43302098-5760-4375-BBE3-28DFD759900C}" type="pres">
      <dgm:prSet presAssocID="{C107A5BD-1507-42DC-B68C-255A44D18E19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1195299-19DE-4E74-BDAF-D344E076F637}" type="pres">
      <dgm:prSet presAssocID="{7F510FE8-5D7D-4B62-8EB9-CA6030302051}" presName="root" presStyleCnt="0">
        <dgm:presLayoutVars>
          <dgm:chMax/>
          <dgm:chPref val="4"/>
        </dgm:presLayoutVars>
      </dgm:prSet>
      <dgm:spPr/>
    </dgm:pt>
    <dgm:pt modelId="{2EBA00FA-B6EF-4A27-93CB-119AB5B4AB5C}" type="pres">
      <dgm:prSet presAssocID="{7F510FE8-5D7D-4B62-8EB9-CA6030302051}" presName="rootComposite" presStyleCnt="0">
        <dgm:presLayoutVars/>
      </dgm:prSet>
      <dgm:spPr/>
    </dgm:pt>
    <dgm:pt modelId="{8FD2019D-F519-4CB1-9CE1-DEEE97508C2E}" type="pres">
      <dgm:prSet presAssocID="{7F510FE8-5D7D-4B62-8EB9-CA6030302051}" presName="rootText" presStyleLbl="node0" presStyleIdx="0" presStyleCnt="1">
        <dgm:presLayoutVars>
          <dgm:chMax/>
          <dgm:chPref val="4"/>
        </dgm:presLayoutVars>
      </dgm:prSet>
      <dgm:spPr/>
      <dgm:t>
        <a:bodyPr/>
        <a:lstStyle/>
        <a:p>
          <a:endParaRPr lang="ru-RU"/>
        </a:p>
      </dgm:t>
    </dgm:pt>
    <dgm:pt modelId="{1C777107-E52F-4A04-B512-25F86F220D1B}" type="pres">
      <dgm:prSet presAssocID="{7F510FE8-5D7D-4B62-8EB9-CA6030302051}" presName="childShape" presStyleCnt="0">
        <dgm:presLayoutVars>
          <dgm:chMax val="0"/>
          <dgm:chPref val="0"/>
        </dgm:presLayoutVars>
      </dgm:prSet>
      <dgm:spPr/>
    </dgm:pt>
    <dgm:pt modelId="{B24CBA33-F0AE-42F6-93C0-64E0EA3F880E}" type="pres">
      <dgm:prSet presAssocID="{2B1F7C37-2D71-48A1-8C12-6C43D0641CB5}" presName="childComposite" presStyleCnt="0">
        <dgm:presLayoutVars>
          <dgm:chMax val="0"/>
          <dgm:chPref val="0"/>
        </dgm:presLayoutVars>
      </dgm:prSet>
      <dgm:spPr/>
    </dgm:pt>
    <dgm:pt modelId="{6F77F3D8-7C74-44C0-B817-6FD56246273B}" type="pres">
      <dgm:prSet presAssocID="{2B1F7C37-2D71-48A1-8C12-6C43D0641CB5}" presName="Image" presStyleLbl="node1" presStyleIdx="0" presStyleCnt="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CF35B147-E79F-4C6C-8748-E9FC0684C93D}" type="pres">
      <dgm:prSet presAssocID="{2B1F7C37-2D71-48A1-8C12-6C43D0641CB5}" presName="childText" presStyleLbl="l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A27CD1-2D54-488E-B92D-4BD39AC0CFAE}" type="pres">
      <dgm:prSet presAssocID="{5ACCBC16-4BC5-4898-8103-06CC368112AC}" presName="childComposite" presStyleCnt="0">
        <dgm:presLayoutVars>
          <dgm:chMax val="0"/>
          <dgm:chPref val="0"/>
        </dgm:presLayoutVars>
      </dgm:prSet>
      <dgm:spPr/>
    </dgm:pt>
    <dgm:pt modelId="{F712BF35-93E3-4CF0-8EAF-093215346B68}" type="pres">
      <dgm:prSet presAssocID="{5ACCBC16-4BC5-4898-8103-06CC368112AC}" presName="Image" presStyleLbl="nod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5A76C6CC-C088-44B0-A25F-FCE5CB538A76}" type="pres">
      <dgm:prSet presAssocID="{5ACCBC16-4BC5-4898-8103-06CC368112AC}" presName="childText" presStyleLbl="l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03D9C4-E81A-4B5E-BB77-457A2EF30929}" type="pres">
      <dgm:prSet presAssocID="{17DE5839-277B-4BC2-8E3D-BB5B81835283}" presName="childComposite" presStyleCnt="0">
        <dgm:presLayoutVars>
          <dgm:chMax val="0"/>
          <dgm:chPref val="0"/>
        </dgm:presLayoutVars>
      </dgm:prSet>
      <dgm:spPr/>
    </dgm:pt>
    <dgm:pt modelId="{73A8A89A-9BD4-463A-9669-8697E8F8363F}" type="pres">
      <dgm:prSet presAssocID="{17DE5839-277B-4BC2-8E3D-BB5B81835283}" presName="Image" presStyleLbl="node1" presStyleIdx="2" presStyleCnt="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97F16E3-0712-4591-848C-1A749989A2FC}" type="pres">
      <dgm:prSet presAssocID="{17DE5839-277B-4BC2-8E3D-BB5B81835283}" presName="childText" presStyleLbl="l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F5329D4-7BB7-4C2A-81F7-68964462AF5A}" srcId="{7F510FE8-5D7D-4B62-8EB9-CA6030302051}" destId="{5ACCBC16-4BC5-4898-8103-06CC368112AC}" srcOrd="1" destOrd="0" parTransId="{EF9D0E6D-1938-4D5D-8776-BDD9CFF1CB47}" sibTransId="{787669E8-7D5A-4D4F-8C5E-7D1839296A23}"/>
    <dgm:cxn modelId="{13E8D5BE-CC8A-4847-96F3-2F9C623D5DD7}" srcId="{7F510FE8-5D7D-4B62-8EB9-CA6030302051}" destId="{17DE5839-277B-4BC2-8E3D-BB5B81835283}" srcOrd="2" destOrd="0" parTransId="{B8147C22-9751-49EE-ADD5-6F4705EF51FD}" sibTransId="{440EF17E-EECE-45FA-A396-A86B43780041}"/>
    <dgm:cxn modelId="{200B308B-7D03-409C-9EC4-686A58816A5F}" type="presOf" srcId="{C107A5BD-1507-42DC-B68C-255A44D18E19}" destId="{43302098-5760-4375-BBE3-28DFD759900C}" srcOrd="0" destOrd="0" presId="urn:microsoft.com/office/officeart/2008/layout/PictureAccentList"/>
    <dgm:cxn modelId="{8EDFF2E0-3A1B-42A1-A9D7-FF7810E4B2CD}" type="presOf" srcId="{2B1F7C37-2D71-48A1-8C12-6C43D0641CB5}" destId="{CF35B147-E79F-4C6C-8748-E9FC0684C93D}" srcOrd="0" destOrd="0" presId="urn:microsoft.com/office/officeart/2008/layout/PictureAccentList"/>
    <dgm:cxn modelId="{CB4D4081-ECC3-4861-BB98-EE001AFF587E}" type="presOf" srcId="{7F510FE8-5D7D-4B62-8EB9-CA6030302051}" destId="{8FD2019D-F519-4CB1-9CE1-DEEE97508C2E}" srcOrd="0" destOrd="0" presId="urn:microsoft.com/office/officeart/2008/layout/PictureAccentList"/>
    <dgm:cxn modelId="{6E7561A1-68D3-408C-8B02-633EB3CE3680}" srcId="{7F510FE8-5D7D-4B62-8EB9-CA6030302051}" destId="{2B1F7C37-2D71-48A1-8C12-6C43D0641CB5}" srcOrd="0" destOrd="0" parTransId="{97E03EEA-CDF6-44D3-8D10-13B6B5FD74E0}" sibTransId="{98E2E0ED-920B-4DB1-B445-B64A27542383}"/>
    <dgm:cxn modelId="{10FFA8FF-D372-485D-A99B-48214DF8AECF}" srcId="{C107A5BD-1507-42DC-B68C-255A44D18E19}" destId="{7F510FE8-5D7D-4B62-8EB9-CA6030302051}" srcOrd="0" destOrd="0" parTransId="{681DC19F-7834-49F0-AF20-C3E06114E1EF}" sibTransId="{2CAC667A-01EE-4F46-A97D-C0C0B6D73EAD}"/>
    <dgm:cxn modelId="{6FED5915-B461-4421-B7FC-484C730070A0}" type="presOf" srcId="{17DE5839-277B-4BC2-8E3D-BB5B81835283}" destId="{397F16E3-0712-4591-848C-1A749989A2FC}" srcOrd="0" destOrd="0" presId="urn:microsoft.com/office/officeart/2008/layout/PictureAccentList"/>
    <dgm:cxn modelId="{3F1D5FD5-ED92-4671-83B4-1F934EB7BAC9}" type="presOf" srcId="{5ACCBC16-4BC5-4898-8103-06CC368112AC}" destId="{5A76C6CC-C088-44B0-A25F-FCE5CB538A76}" srcOrd="0" destOrd="0" presId="urn:microsoft.com/office/officeart/2008/layout/PictureAccentList"/>
    <dgm:cxn modelId="{24567230-8651-439E-8F3B-A5056A08036F}" type="presParOf" srcId="{43302098-5760-4375-BBE3-28DFD759900C}" destId="{21195299-19DE-4E74-BDAF-D344E076F637}" srcOrd="0" destOrd="0" presId="urn:microsoft.com/office/officeart/2008/layout/PictureAccentList"/>
    <dgm:cxn modelId="{AE124112-15B0-45A2-8BF2-16D3D733533D}" type="presParOf" srcId="{21195299-19DE-4E74-BDAF-D344E076F637}" destId="{2EBA00FA-B6EF-4A27-93CB-119AB5B4AB5C}" srcOrd="0" destOrd="0" presId="urn:microsoft.com/office/officeart/2008/layout/PictureAccentList"/>
    <dgm:cxn modelId="{F67CA760-D1B9-40E4-A8FF-F71998B5550F}" type="presParOf" srcId="{2EBA00FA-B6EF-4A27-93CB-119AB5B4AB5C}" destId="{8FD2019D-F519-4CB1-9CE1-DEEE97508C2E}" srcOrd="0" destOrd="0" presId="urn:microsoft.com/office/officeart/2008/layout/PictureAccentList"/>
    <dgm:cxn modelId="{86C09073-7B74-4A79-97D2-3A60885C9127}" type="presParOf" srcId="{21195299-19DE-4E74-BDAF-D344E076F637}" destId="{1C777107-E52F-4A04-B512-25F86F220D1B}" srcOrd="1" destOrd="0" presId="urn:microsoft.com/office/officeart/2008/layout/PictureAccentList"/>
    <dgm:cxn modelId="{3528D0F2-2421-4CFC-8E89-10070B5F5CDA}" type="presParOf" srcId="{1C777107-E52F-4A04-B512-25F86F220D1B}" destId="{B24CBA33-F0AE-42F6-93C0-64E0EA3F880E}" srcOrd="0" destOrd="0" presId="urn:microsoft.com/office/officeart/2008/layout/PictureAccentList"/>
    <dgm:cxn modelId="{02CEA395-4419-4D44-B9AA-A72C6CD729AC}" type="presParOf" srcId="{B24CBA33-F0AE-42F6-93C0-64E0EA3F880E}" destId="{6F77F3D8-7C74-44C0-B817-6FD56246273B}" srcOrd="0" destOrd="0" presId="urn:microsoft.com/office/officeart/2008/layout/PictureAccentList"/>
    <dgm:cxn modelId="{D7D76595-141D-4D2C-B91C-6C123738CFF8}" type="presParOf" srcId="{B24CBA33-F0AE-42F6-93C0-64E0EA3F880E}" destId="{CF35B147-E79F-4C6C-8748-E9FC0684C93D}" srcOrd="1" destOrd="0" presId="urn:microsoft.com/office/officeart/2008/layout/PictureAccentList"/>
    <dgm:cxn modelId="{F1346129-EF4F-4E9C-A721-C5B685C40B6E}" type="presParOf" srcId="{1C777107-E52F-4A04-B512-25F86F220D1B}" destId="{55A27CD1-2D54-488E-B92D-4BD39AC0CFAE}" srcOrd="1" destOrd="0" presId="urn:microsoft.com/office/officeart/2008/layout/PictureAccentList"/>
    <dgm:cxn modelId="{BA158CD3-D226-4AF9-85A3-F57316C66CA2}" type="presParOf" srcId="{55A27CD1-2D54-488E-B92D-4BD39AC0CFAE}" destId="{F712BF35-93E3-4CF0-8EAF-093215346B68}" srcOrd="0" destOrd="0" presId="urn:microsoft.com/office/officeart/2008/layout/PictureAccentList"/>
    <dgm:cxn modelId="{7582D673-7F27-444B-B896-78BEA4B3E625}" type="presParOf" srcId="{55A27CD1-2D54-488E-B92D-4BD39AC0CFAE}" destId="{5A76C6CC-C088-44B0-A25F-FCE5CB538A76}" srcOrd="1" destOrd="0" presId="urn:microsoft.com/office/officeart/2008/layout/PictureAccentList"/>
    <dgm:cxn modelId="{FB19E65D-3B19-4E44-B727-39530568CD2D}" type="presParOf" srcId="{1C777107-E52F-4A04-B512-25F86F220D1B}" destId="{1F03D9C4-E81A-4B5E-BB77-457A2EF30929}" srcOrd="2" destOrd="0" presId="urn:microsoft.com/office/officeart/2008/layout/PictureAccentList"/>
    <dgm:cxn modelId="{FBEFEF9D-37F4-4F0D-B1C3-15F359DE3CA3}" type="presParOf" srcId="{1F03D9C4-E81A-4B5E-BB77-457A2EF30929}" destId="{73A8A89A-9BD4-463A-9669-8697E8F8363F}" srcOrd="0" destOrd="0" presId="urn:microsoft.com/office/officeart/2008/layout/PictureAccentList"/>
    <dgm:cxn modelId="{D3A2FD7C-75B5-4613-8B13-10C19F4D9AAF}" type="presParOf" srcId="{1F03D9C4-E81A-4B5E-BB77-457A2EF30929}" destId="{397F16E3-0712-4591-848C-1A749989A2FC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D2019D-F519-4CB1-9CE1-DEEE97508C2E}">
      <dsp:nvSpPr>
        <dsp:cNvPr id="0" name=""/>
        <dsp:cNvSpPr/>
      </dsp:nvSpPr>
      <dsp:spPr>
        <a:xfrm>
          <a:off x="196747" y="1539"/>
          <a:ext cx="3718129" cy="92558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2747 человек всего в ДТОР</a:t>
          </a:r>
          <a:endParaRPr lang="ru-RU" sz="2800" kern="1200" dirty="0"/>
        </a:p>
      </dsp:txBody>
      <dsp:txXfrm>
        <a:off x="223856" y="28648"/>
        <a:ext cx="3663911" cy="871366"/>
      </dsp:txXfrm>
    </dsp:sp>
    <dsp:sp modelId="{6F77F3D8-7C74-44C0-B817-6FD56246273B}">
      <dsp:nvSpPr>
        <dsp:cNvPr id="0" name=""/>
        <dsp:cNvSpPr/>
      </dsp:nvSpPr>
      <dsp:spPr>
        <a:xfrm>
          <a:off x="196747" y="1093729"/>
          <a:ext cx="925584" cy="92558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35B147-E79F-4C6C-8748-E9FC0684C93D}">
      <dsp:nvSpPr>
        <dsp:cNvPr id="0" name=""/>
        <dsp:cNvSpPr/>
      </dsp:nvSpPr>
      <dsp:spPr>
        <a:xfrm>
          <a:off x="1177867" y="1093729"/>
          <a:ext cx="2737009" cy="9255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2554 осваивают программу дистанционно</a:t>
          </a:r>
          <a:endParaRPr lang="ru-RU" sz="1500" kern="1200" dirty="0"/>
        </a:p>
      </dsp:txBody>
      <dsp:txXfrm>
        <a:off x="1223058" y="1138920"/>
        <a:ext cx="2646627" cy="835202"/>
      </dsp:txXfrm>
    </dsp:sp>
    <dsp:sp modelId="{F712BF35-93E3-4CF0-8EAF-093215346B68}">
      <dsp:nvSpPr>
        <dsp:cNvPr id="0" name=""/>
        <dsp:cNvSpPr/>
      </dsp:nvSpPr>
      <dsp:spPr>
        <a:xfrm>
          <a:off x="196747" y="2130384"/>
          <a:ext cx="925584" cy="92558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6C6CC-C088-44B0-A25F-FCE5CB538A76}">
      <dsp:nvSpPr>
        <dsp:cNvPr id="0" name=""/>
        <dsp:cNvSpPr/>
      </dsp:nvSpPr>
      <dsp:spPr>
        <a:xfrm>
          <a:off x="1177867" y="2130384"/>
          <a:ext cx="2737009" cy="9255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170 внеочередные каникулы (перенесли занятие на лето)</a:t>
          </a:r>
          <a:endParaRPr lang="ru-RU" sz="1500" kern="1200" dirty="0"/>
        </a:p>
      </dsp:txBody>
      <dsp:txXfrm>
        <a:off x="1223058" y="2175575"/>
        <a:ext cx="2646627" cy="835202"/>
      </dsp:txXfrm>
    </dsp:sp>
    <dsp:sp modelId="{73A8A89A-9BD4-463A-9669-8697E8F8363F}">
      <dsp:nvSpPr>
        <dsp:cNvPr id="0" name=""/>
        <dsp:cNvSpPr/>
      </dsp:nvSpPr>
      <dsp:spPr>
        <a:xfrm>
          <a:off x="196747" y="3167038"/>
          <a:ext cx="925584" cy="925584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7F16E3-0712-4591-848C-1A749989A2FC}">
      <dsp:nvSpPr>
        <dsp:cNvPr id="0" name=""/>
        <dsp:cNvSpPr/>
      </dsp:nvSpPr>
      <dsp:spPr>
        <a:xfrm>
          <a:off x="1177867" y="3167038"/>
          <a:ext cx="2737009" cy="925584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23 отказались от дистанционной формы </a:t>
          </a:r>
          <a:endParaRPr lang="ru-RU" sz="1500" kern="1200" dirty="0"/>
        </a:p>
      </dsp:txBody>
      <dsp:txXfrm>
        <a:off x="1223058" y="3212229"/>
        <a:ext cx="2646627" cy="83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resentation-creation.ru/powerpoint-templates.html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/>
              <a:t>Оригинальные шаблоны для презентаций: </a:t>
            </a:r>
            <a:r>
              <a:rPr lang="ru-RU" sz="1200" dirty="0" smtClean="0">
                <a:hlinkClick r:id="rId3"/>
              </a:rPr>
              <a:t>https://presentation-creation.ru/powerpoint-templates.html</a:t>
            </a:r>
            <a:r>
              <a:rPr lang="en-US" sz="1200" dirty="0" smtClean="0"/>
              <a:t> </a:t>
            </a:r>
            <a:endParaRPr lang="ru-RU" sz="1200" dirty="0" smtClean="0"/>
          </a:p>
          <a:p>
            <a:r>
              <a:rPr lang="ru-RU" sz="1200" smtClean="0"/>
              <a:t>Бесплатно и без регистрации.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2161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6926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0951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4341FE-AE5C-47F1-8FD8-47C4A673A802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938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6024" y="44624"/>
            <a:ext cx="8820472" cy="1440160"/>
          </a:xfrm>
        </p:spPr>
        <p:txBody>
          <a:bodyPr/>
          <a:lstStyle>
            <a:lvl1pPr>
              <a:defRPr b="1"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 smtClean="0"/>
              <a:t>Образец</a:t>
            </a:r>
            <a:r>
              <a:rPr lang="en-US" dirty="0" smtClean="0"/>
              <a:t> </a:t>
            </a:r>
            <a:r>
              <a:rPr lang="ru-RU" dirty="0" smtClean="0"/>
              <a:t>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15642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8804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83695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520259"/>
            <a:ext cx="2895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520259"/>
            <a:ext cx="21336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43014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8309" y="2060848"/>
            <a:ext cx="4112163" cy="4093915"/>
          </a:xfrm>
        </p:spPr>
        <p:txBody>
          <a:bodyPr/>
          <a:lstStyle>
            <a:lvl1pPr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>
              <a:defRPr sz="2400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sz="2000">
                <a:solidFill>
                  <a:schemeClr val="accent1">
                    <a:lumMod val="75000"/>
                  </a:schemeClr>
                </a:solidFill>
              </a:defRPr>
            </a:lvl3pPr>
            <a:lvl4pPr>
              <a:defRPr sz="1800">
                <a:solidFill>
                  <a:schemeClr val="accent1">
                    <a:lumMod val="75000"/>
                  </a:schemeClr>
                </a:solidFill>
              </a:defRPr>
            </a:lvl4pPr>
            <a:lvl5pPr>
              <a:defRPr sz="1800">
                <a:solidFill>
                  <a:schemeClr val="accent1">
                    <a:lumMod val="7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13399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26654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99334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72457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595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4896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8605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6480720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2" y="1844824"/>
            <a:ext cx="8856984" cy="43924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30.11.2020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520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520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20000"/>
              <a:lumOff val="8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9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2852936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ОСОБЕННОСТИ ПРИМЕНЕНИЯ  ДИСТАНЦИОННОГО  ОБУЧЕНИЯ В ДОПОЛНИТЕЛЬНОМ ОБРАЗОВАНИИ В УСЛОВИЯХ СЛОЖНОЙ ЭПИДЕМИОЛОГИЧЕСКОЙ СИТУАЦИИ КАК ПРЕДПОСЫЛКА ФОРМИРОВАНИЯ СИСТЕМЫ ДИСТАНЦИОННОГО ДОПОЛНИТЕЛЬНОГО </a:t>
            </a:r>
            <a:r>
              <a:rPr lang="ru-RU" sz="1600" dirty="0" smtClean="0">
                <a:solidFill>
                  <a:schemeClr val="bg2"/>
                </a:solidFill>
                <a:effectLst/>
                <a:latin typeface="Arial Black" panose="020B0A04020102020204" pitchFamily="34" charset="0"/>
              </a:rPr>
              <a:t>ОБРАЗОВАНИЯ    </a:t>
            </a:r>
            <a:r>
              <a:rPr lang="ru-RU" sz="1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1800" dirty="0" smtClean="0">
                <a:solidFill>
                  <a:srgbClr val="FFFF00"/>
                </a:solidFill>
                <a:effectLst/>
                <a:latin typeface="Arial Black" panose="020B0A04020102020204" pitchFamily="34" charset="0"/>
              </a:rPr>
            </a:br>
            <a:r>
              <a:rPr lang="ru-RU" sz="1800" dirty="0" smtClean="0">
                <a:effectLst/>
                <a:latin typeface="Arial Black" panose="020B0A04020102020204" pitchFamily="34" charset="0"/>
              </a:rPr>
              <a:t>                                                                                                     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Н.Ю.Антипова </a:t>
            </a:r>
            <a:b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</a:b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                                  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директор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</a:b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900" i="1" dirty="0" err="1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МБУ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ДО ДТОР,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</a:b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к.п.н</a:t>
            </a:r>
            <a:r>
              <a:rPr lang="ru-RU" sz="900" i="1" dirty="0" smtClean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>.</a:t>
            </a:r>
            <a:r>
              <a:rPr lang="ru-RU" sz="900" i="1" dirty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  <a:t/>
            </a:r>
            <a:br>
              <a:rPr lang="ru-RU" sz="900" i="1" dirty="0">
                <a:solidFill>
                  <a:srgbClr val="7030A0"/>
                </a:solidFill>
                <a:effectLst/>
                <a:latin typeface="Arial Black" panose="020B0A04020102020204" pitchFamily="34" charset="0"/>
              </a:rPr>
            </a:br>
            <a:endParaRPr lang="ru-RU" sz="9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7870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Факторы  успеха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87338" y="1844675"/>
            <a:ext cx="8856662" cy="4392613"/>
          </a:xfrm>
        </p:spPr>
        <p:txBody>
          <a:bodyPr>
            <a:normAutofit/>
          </a:bodyPr>
          <a:lstStyle/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/>
              <a:t> качественное взаимодействие </a:t>
            </a:r>
            <a:r>
              <a:rPr lang="ru-RU" dirty="0"/>
              <a:t>педагога </a:t>
            </a:r>
            <a:r>
              <a:rPr lang="ru-RU" dirty="0" smtClean="0"/>
              <a:t>и обучающегося; </a:t>
            </a:r>
          </a:p>
          <a:p>
            <a:pPr fontAlgn="base">
              <a:buFont typeface="Wingdings" panose="05000000000000000000" pitchFamily="2" charset="2"/>
              <a:buChar char="q"/>
            </a:pPr>
            <a:r>
              <a:rPr lang="ru-RU" dirty="0" smtClean="0"/>
              <a:t>используемые  педагогические технологии; </a:t>
            </a:r>
            <a:endParaRPr lang="ru-RU" dirty="0"/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/>
              <a:t> наличие обратной </a:t>
            </a:r>
            <a:r>
              <a:rPr lang="ru-RU" dirty="0"/>
              <a:t>связи.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4131320"/>
            <a:ext cx="3265292" cy="2701188"/>
          </a:xfrm>
          <a:prstGeom prst="rect">
            <a:avLst/>
          </a:prstGeom>
        </p:spPr>
      </p:pic>
      <p:pic>
        <p:nvPicPr>
          <p:cNvPr id="7" name="Рисунок 6" descr="https://dtor.buryatschool.ru/upload/buryascdtor_new/images/big/ce/3f/ce3fbdd925e091b9a8126d054c34d9a1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3922"/>
          <a:stretch/>
        </p:blipFill>
        <p:spPr bwMode="auto">
          <a:xfrm>
            <a:off x="5876558" y="4131319"/>
            <a:ext cx="3267442" cy="268477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5896" y="4111083"/>
            <a:ext cx="2016224" cy="2739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7822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04856" cy="1224136"/>
          </a:xfrm>
        </p:spPr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Мы в социальных сетях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66304" y="2132856"/>
            <a:ext cx="1978325" cy="41764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147088"/>
            <a:ext cx="1940522" cy="409665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9151" y="2101689"/>
            <a:ext cx="1993089" cy="42076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2265" y="2060848"/>
            <a:ext cx="2022224" cy="426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316844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88832" cy="86409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rgbClr val="FFFF00"/>
                </a:solidFill>
              </a:rPr>
              <a:t>Основные аспекты Положения об аттестации в период обучения в дистанционном формате</a:t>
            </a:r>
            <a:endParaRPr lang="ru-RU" sz="1800" dirty="0">
              <a:solidFill>
                <a:srgbClr val="FFFF00"/>
              </a:solidFill>
            </a:endParaRPr>
          </a:p>
        </p:txBody>
      </p:sp>
      <p:sp>
        <p:nvSpPr>
          <p:cNvPr id="4" name="Пятно 1 3"/>
          <p:cNvSpPr/>
          <p:nvPr/>
        </p:nvSpPr>
        <p:spPr>
          <a:xfrm>
            <a:off x="251520" y="650016"/>
            <a:ext cx="2952328" cy="2664296"/>
          </a:xfrm>
          <a:prstGeom prst="irregularSeal1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Выдержки из документа……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1484784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…..непрерывного </a:t>
            </a:r>
            <a:r>
              <a:rPr lang="ru-RU" dirty="0"/>
              <a:t>использования компьютера с жидкокристаллическим монитором составляет для учащихся 1-х-2-х </a:t>
            </a:r>
            <a:r>
              <a:rPr lang="ru-RU" dirty="0" err="1"/>
              <a:t>классовне</a:t>
            </a:r>
            <a:r>
              <a:rPr lang="ru-RU" dirty="0"/>
              <a:t> более 20 минут; для учащихся 3-х-4-х классов- не более 25 минут; для учащихся 5-х-6-х классов- не более 30 минут; для учащихся 7-х-11-х </a:t>
            </a:r>
            <a:r>
              <a:rPr lang="ru-RU" dirty="0" err="1"/>
              <a:t>классовне</a:t>
            </a:r>
            <a:r>
              <a:rPr lang="ru-RU" dirty="0"/>
              <a:t> более 35 минут.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326644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….Получение </a:t>
            </a:r>
            <a:r>
              <a:rPr lang="ru-RU" dirty="0"/>
              <a:t>педагогом выполненных заданий от обучающегося осуществляется посредством средств коммуникаций, в виде фото, видео, сканированного документа, текста </a:t>
            </a:r>
            <a:r>
              <a:rPr lang="ru-RU" dirty="0" err="1"/>
              <a:t>Word</a:t>
            </a:r>
            <a:r>
              <a:rPr lang="ru-RU" dirty="0"/>
              <a:t>, презентаций </a:t>
            </a:r>
            <a:r>
              <a:rPr lang="ru-RU" dirty="0" err="1"/>
              <a:t>PowerPoint</a:t>
            </a:r>
            <a:r>
              <a:rPr lang="ru-RU" dirty="0"/>
              <a:t> и </a:t>
            </a:r>
            <a:r>
              <a:rPr lang="ru-RU" dirty="0" err="1"/>
              <a:t>т.д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64496" y="4581128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ru-RU" dirty="0" smtClean="0"/>
              <a:t>…. </a:t>
            </a:r>
            <a:r>
              <a:rPr lang="ru-RU" dirty="0"/>
              <a:t>Формами проведения аттестации могут быть: </a:t>
            </a:r>
            <a:r>
              <a:rPr lang="ru-RU" dirty="0" smtClean="0"/>
              <a:t> </a:t>
            </a:r>
            <a:r>
              <a:rPr lang="ru-RU" dirty="0"/>
              <a:t>письменный ответ обучающегося; </a:t>
            </a:r>
            <a:r>
              <a:rPr lang="ru-RU" dirty="0" smtClean="0"/>
              <a:t> </a:t>
            </a:r>
            <a:r>
              <a:rPr lang="ru-RU" dirty="0"/>
              <a:t>практическая работа (в домашних условиях); </a:t>
            </a:r>
            <a:r>
              <a:rPr lang="ru-RU" dirty="0" smtClean="0"/>
              <a:t> </a:t>
            </a:r>
            <a:r>
              <a:rPr lang="ru-RU" dirty="0"/>
              <a:t>контрольная работа, тест; </a:t>
            </a:r>
            <a:r>
              <a:rPr lang="ru-RU" dirty="0" smtClean="0"/>
              <a:t> </a:t>
            </a:r>
            <a:r>
              <a:rPr lang="ru-RU" dirty="0"/>
              <a:t>сообщение, реферат, презентация, творческая работа; </a:t>
            </a:r>
            <a:r>
              <a:rPr lang="ru-RU" dirty="0" smtClean="0"/>
              <a:t> </a:t>
            </a:r>
            <a:r>
              <a:rPr lang="ru-RU" dirty="0"/>
              <a:t>сочинение, эссе; </a:t>
            </a:r>
            <a:r>
              <a:rPr lang="ru-RU" dirty="0" smtClean="0"/>
              <a:t> </a:t>
            </a:r>
            <a:r>
              <a:rPr lang="ru-RU" dirty="0"/>
              <a:t>творческий проект.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3" y="3222820"/>
            <a:ext cx="2556792" cy="144461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4751" y="4771112"/>
            <a:ext cx="2455121" cy="184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8843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ru-RU" dirty="0" err="1" smtClean="0"/>
              <a:t>Ютюб</a:t>
            </a:r>
            <a:r>
              <a:rPr lang="ru-RU" dirty="0" smtClean="0"/>
              <a:t> –каналы</a:t>
            </a:r>
          </a:p>
          <a:p>
            <a:r>
              <a:rPr lang="ru-RU" dirty="0" smtClean="0"/>
              <a:t>Самоуправление</a:t>
            </a:r>
          </a:p>
          <a:p>
            <a:r>
              <a:rPr lang="ru-RU" dirty="0" smtClean="0"/>
              <a:t>Техническая поддержка семей </a:t>
            </a:r>
          </a:p>
          <a:p>
            <a:r>
              <a:rPr lang="ru-RU" dirty="0" smtClean="0"/>
              <a:t>Групповые занятия для особенных детей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ятно 1 2"/>
          <p:cNvSpPr/>
          <p:nvPr/>
        </p:nvSpPr>
        <p:spPr>
          <a:xfrm rot="18765361">
            <a:off x="-39423" y="-249833"/>
            <a:ext cx="3384376" cy="2845197"/>
          </a:xfrm>
          <a:prstGeom prst="irregularSeal1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Новинки!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675533"/>
            <a:ext cx="2160240" cy="456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1006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7750" y="1916832"/>
            <a:ext cx="2191145" cy="4625752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17066" y="188640"/>
            <a:ext cx="6480720" cy="1224136"/>
          </a:xfrm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13 педагогов работают дистанционно с 103 детьми с ОВЗ и детьми-инвалидами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1916832"/>
            <a:ext cx="2191145" cy="46257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7" y="1916832"/>
            <a:ext cx="2191146" cy="4625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427515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700808"/>
            <a:ext cx="1375802" cy="2448421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776864" cy="122413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4">
                    <a:lumMod val="75000"/>
                  </a:schemeClr>
                </a:solidFill>
              </a:rPr>
              <a:t>Профилактика негативных явлений и безопасного поведения </a:t>
            </a:r>
            <a:endParaRPr lang="ru-RU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700808"/>
            <a:ext cx="1447811" cy="244842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64617" y="1700808"/>
            <a:ext cx="1283185" cy="24484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8224" y="1670170"/>
            <a:ext cx="1491559" cy="247905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4159279"/>
            <a:ext cx="1499209" cy="2385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159279"/>
            <a:ext cx="1436521" cy="238629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96815" y="4149229"/>
            <a:ext cx="1451449" cy="2432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959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Проблемы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2060848"/>
            <a:ext cx="4680520" cy="409391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Отсутствие финансирования на обеспечение технического процесса </a:t>
            </a:r>
          </a:p>
          <a:p>
            <a:r>
              <a:rPr lang="ru-RU" dirty="0" smtClean="0"/>
              <a:t>Цифровая неграмотность педагогов</a:t>
            </a:r>
          </a:p>
          <a:p>
            <a:r>
              <a:rPr lang="ru-RU" dirty="0" smtClean="0"/>
              <a:t>Отсутствие оборудования в домашних условиях</a:t>
            </a:r>
          </a:p>
          <a:p>
            <a:r>
              <a:rPr lang="ru-RU" dirty="0" smtClean="0"/>
              <a:t>Неготовность ребенка к самостоятельному освоению программы </a:t>
            </a:r>
          </a:p>
          <a:p>
            <a:r>
              <a:rPr lang="ru-RU" dirty="0" smtClean="0"/>
              <a:t>Специфика предмета не позволяет его  осваивать дистанционно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01544" y="2060575"/>
            <a:ext cx="2725586" cy="4094163"/>
          </a:xfrm>
        </p:spPr>
      </p:pic>
    </p:spTree>
    <p:extLst>
      <p:ext uri="{BB962C8B-B14F-4D97-AF65-F5344CB8AC3E}">
        <p14:creationId xmlns:p14="http://schemas.microsoft.com/office/powerpoint/2010/main" xmlns="" val="9601413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174" y="2089983"/>
            <a:ext cx="4426905" cy="3573016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951131184"/>
              </p:ext>
            </p:extLst>
          </p:nvPr>
        </p:nvGraphicFramePr>
        <p:xfrm>
          <a:off x="323850" y="2060575"/>
          <a:ext cx="4111625" cy="4094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Объект 9"/>
          <p:cNvSpPr>
            <a:spLocks noGrp="1"/>
          </p:cNvSpPr>
          <p:nvPr>
            <p:ph sz="half" idx="2"/>
          </p:nvPr>
        </p:nvSpPr>
        <p:spPr>
          <a:xfrm>
            <a:off x="4708309" y="2089982"/>
            <a:ext cx="4832243" cy="4363353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30295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s://apf.mail.ru/cgi-bin/readmsg?id=16065758181855732703;0;7&amp;exif=1&amp;full=1&amp;x-email=antip74%40bk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https://apf.mail.ru/cgi-bin/readmsg?id=16065758181855732703;0;7&amp;exif=1&amp;full=1&amp;x-email=antip74%40bk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СПАСИБО ЗА ВНИМАНИЕ!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8921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Дистанционное обучение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ru-RU" dirty="0" smtClean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взаимодействие педагога и обучающегося между собой на расстоянии, отражающее все присущие учебному процессу компоненты (цели, содержание, методы, организационные формы, средства обучения) и реализуемое специфичными средствами Интернет-технологий или другими средствами, предусматривающими интерактивность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2060848"/>
            <a:ext cx="3726412" cy="3240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5121031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ЦЕЛЬ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создание условий для  развития навыков  самостоятельной работы обучающегося</a:t>
            </a:r>
          </a:p>
          <a:p>
            <a:pPr algn="just"/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7256" y="2060575"/>
            <a:ext cx="4094163" cy="4094163"/>
          </a:xfrm>
        </p:spPr>
      </p:pic>
    </p:spTree>
    <p:extLst>
      <p:ext uri="{BB962C8B-B14F-4D97-AF65-F5344CB8AC3E}">
        <p14:creationId xmlns:p14="http://schemas.microsoft.com/office/powerpoint/2010/main" xmlns="" val="2051698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272808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Методические рекомендации </a:t>
            </a:r>
            <a:r>
              <a:rPr lang="ru-RU" dirty="0" err="1" smtClean="0">
                <a:solidFill>
                  <a:schemeClr val="accent4">
                    <a:lumMod val="75000"/>
                  </a:schemeClr>
                </a:solidFill>
              </a:rPr>
              <a:t>Минпросвещения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России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/>
              <a:t>по реализации образовательных программ начального общего, основного общего, среднего общего образования, образовательных программ среднего профессионального образования и дополнительных общеобразовательных программ с применением электронного обучения и дистанционных образовательных технологий (Письмо </a:t>
            </a:r>
            <a:r>
              <a:rPr lang="ru-RU" dirty="0" err="1"/>
              <a:t>Минпросвещения</a:t>
            </a:r>
            <a:r>
              <a:rPr lang="ru-RU" dirty="0"/>
              <a:t> РФ от 19.03.2020 г. № ГД-39/04) 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по реализации внеурочной деятельности, программы воспитания и социализации и дополнительных общеобразовательных программ с применением дистанционных образовательных технологий (Письмо </a:t>
            </a:r>
            <a:r>
              <a:rPr lang="ru-RU" dirty="0" err="1"/>
              <a:t>Минпросвещения</a:t>
            </a:r>
            <a:r>
              <a:rPr lang="ru-RU" dirty="0"/>
              <a:t> РФ от 7 мая 2020 г. № ВБ-976/04</a:t>
            </a: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4581128"/>
            <a:ext cx="3187274" cy="194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04231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382615" y="3189448"/>
            <a:ext cx="4002007" cy="3294459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44624"/>
            <a:ext cx="4848225" cy="6858000"/>
          </a:xfrm>
          <a:prstGeom prst="rect">
            <a:avLst/>
          </a:prstGeom>
        </p:spPr>
      </p:pic>
      <p:sp>
        <p:nvSpPr>
          <p:cNvPr id="6" name="Пятно 1 5"/>
          <p:cNvSpPr/>
          <p:nvPr/>
        </p:nvSpPr>
        <p:spPr>
          <a:xfrm>
            <a:off x="0" y="-171400"/>
            <a:ext cx="4597005" cy="2592288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Освоим программу во что бы ни стало! 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274" y="0"/>
            <a:ext cx="2355726" cy="31409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88274" y="3140968"/>
            <a:ext cx="2333858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92337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16824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ТИПЫ </a:t>
            </a:r>
            <a:b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дистанционного обучения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6" name="Text Box 255"/>
          <p:cNvSpPr txBox="1">
            <a:spLocks noChangeArrowheads="1"/>
          </p:cNvSpPr>
          <p:nvPr/>
        </p:nvSpPr>
        <p:spPr bwMode="gray">
          <a:xfrm>
            <a:off x="2207096" y="47445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4</a:t>
            </a:r>
          </a:p>
        </p:txBody>
      </p:sp>
      <p:sp>
        <p:nvSpPr>
          <p:cNvPr id="27" name="Line 256"/>
          <p:cNvSpPr>
            <a:spLocks noChangeShapeType="1"/>
          </p:cNvSpPr>
          <p:nvPr/>
        </p:nvSpPr>
        <p:spPr bwMode="gray">
          <a:xfrm>
            <a:off x="2435696" y="27633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28" name="Rectangle 257"/>
          <p:cNvSpPr>
            <a:spLocks noChangeArrowheads="1"/>
          </p:cNvSpPr>
          <p:nvPr/>
        </p:nvSpPr>
        <p:spPr bwMode="gray">
          <a:xfrm rot="3419336">
            <a:off x="2079525" y="21870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 wrap="none" anchor="ctr">
            <a:flatTx/>
          </a:bodyPr>
          <a:lstStyle/>
          <a:p>
            <a:endParaRPr lang="ru-RU">
              <a:solidFill>
                <a:srgbClr val="FF0000"/>
              </a:solidFill>
            </a:endParaRPr>
          </a:p>
        </p:txBody>
      </p:sp>
      <p:sp>
        <p:nvSpPr>
          <p:cNvPr id="29" name="Text Box 258"/>
          <p:cNvSpPr txBox="1">
            <a:spLocks noChangeArrowheads="1"/>
          </p:cNvSpPr>
          <p:nvPr/>
        </p:nvSpPr>
        <p:spPr bwMode="gray">
          <a:xfrm>
            <a:off x="3502496" y="2274387"/>
            <a:ext cx="118173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Очное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30" name="Text Box 259"/>
          <p:cNvSpPr txBox="1">
            <a:spLocks noChangeArrowheads="1"/>
          </p:cNvSpPr>
          <p:nvPr/>
        </p:nvSpPr>
        <p:spPr bwMode="gray">
          <a:xfrm>
            <a:off x="2207096" y="22299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1</a:t>
            </a:r>
          </a:p>
        </p:txBody>
      </p:sp>
      <p:sp>
        <p:nvSpPr>
          <p:cNvPr id="31" name="Line 260"/>
          <p:cNvSpPr>
            <a:spLocks noChangeShapeType="1"/>
          </p:cNvSpPr>
          <p:nvPr/>
        </p:nvSpPr>
        <p:spPr bwMode="gray">
          <a:xfrm>
            <a:off x="2435696" y="3601537"/>
            <a:ext cx="4800600" cy="0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2" name="Rectangle 261"/>
          <p:cNvSpPr>
            <a:spLocks noChangeArrowheads="1"/>
          </p:cNvSpPr>
          <p:nvPr/>
        </p:nvSpPr>
        <p:spPr bwMode="gray">
          <a:xfrm rot="3419336">
            <a:off x="2151533" y="3025275"/>
            <a:ext cx="479425" cy="520700"/>
          </a:xfrm>
          <a:prstGeom prst="rect">
            <a:avLst/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3" name="Text Box 262"/>
          <p:cNvSpPr txBox="1">
            <a:spLocks noChangeArrowheads="1"/>
          </p:cNvSpPr>
          <p:nvPr/>
        </p:nvSpPr>
        <p:spPr bwMode="gray">
          <a:xfrm>
            <a:off x="2207096" y="30681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charset="0"/>
              </a:rPr>
              <a:t>2</a:t>
            </a:r>
          </a:p>
        </p:txBody>
      </p:sp>
      <p:sp>
        <p:nvSpPr>
          <p:cNvPr id="34" name="Line 263"/>
          <p:cNvSpPr>
            <a:spLocks noChangeShapeType="1"/>
          </p:cNvSpPr>
          <p:nvPr/>
        </p:nvSpPr>
        <p:spPr bwMode="gray">
          <a:xfrm>
            <a:off x="2437284" y="4438150"/>
            <a:ext cx="4799012" cy="1587"/>
          </a:xfrm>
          <a:prstGeom prst="line">
            <a:avLst/>
          </a:prstGeom>
          <a:noFill/>
          <a:ln w="25400">
            <a:solidFill>
              <a:schemeClr val="accent1">
                <a:lumMod val="75000"/>
              </a:schemeClr>
            </a:solidFill>
            <a:prstDash val="sysDot"/>
            <a:round/>
            <a:headEnd/>
            <a:tailEnd type="oval" w="med" len="med"/>
          </a:ln>
          <a:effectLst/>
        </p:spPr>
        <p:txBody>
          <a:bodyPr wrap="none" anchor="ctr"/>
          <a:lstStyle/>
          <a:p>
            <a:endParaRPr lang="ru-RU">
              <a:ln>
                <a:solidFill>
                  <a:schemeClr val="accent6">
                    <a:lumMod val="60000"/>
                    <a:lumOff val="40000"/>
                  </a:schemeClr>
                </a:solidFill>
              </a:ln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5" name="Rectangle 264"/>
          <p:cNvSpPr>
            <a:spLocks noChangeArrowheads="1"/>
          </p:cNvSpPr>
          <p:nvPr/>
        </p:nvSpPr>
        <p:spPr bwMode="gray">
          <a:xfrm rot="3419336">
            <a:off x="2151533" y="3863475"/>
            <a:ext cx="479425" cy="520700"/>
          </a:xfrm>
          <a:prstGeom prst="rect">
            <a:avLst/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Front">
              <a:rot lat="0" lon="1500000" rev="0"/>
            </a:camera>
            <a:lightRig rig="legacyFlat4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ru-RU"/>
          </a:p>
        </p:txBody>
      </p:sp>
      <p:sp>
        <p:nvSpPr>
          <p:cNvPr id="36" name="Text Box 265"/>
          <p:cNvSpPr txBox="1">
            <a:spLocks noChangeArrowheads="1"/>
          </p:cNvSpPr>
          <p:nvPr/>
        </p:nvSpPr>
        <p:spPr bwMode="gray">
          <a:xfrm>
            <a:off x="2207096" y="3906337"/>
            <a:ext cx="354013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FF"/>
                </a:solidFill>
                <a:latin typeface="Arial" charset="0"/>
              </a:rPr>
              <a:t>3</a:t>
            </a:r>
          </a:p>
        </p:txBody>
      </p:sp>
      <p:sp>
        <p:nvSpPr>
          <p:cNvPr id="40" name="Text Box 269"/>
          <p:cNvSpPr txBox="1">
            <a:spLocks noChangeArrowheads="1"/>
          </p:cNvSpPr>
          <p:nvPr/>
        </p:nvSpPr>
        <p:spPr bwMode="gray">
          <a:xfrm>
            <a:off x="3502496" y="3136400"/>
            <a:ext cx="138018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З</a:t>
            </a:r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аочное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41" name="Text Box 270"/>
          <p:cNvSpPr txBox="1">
            <a:spLocks noChangeArrowheads="1"/>
          </p:cNvSpPr>
          <p:nvPr/>
        </p:nvSpPr>
        <p:spPr bwMode="gray">
          <a:xfrm>
            <a:off x="3502496" y="3976187"/>
            <a:ext cx="2178481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ru-RU" sz="2400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Очно-заочное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Arial" charset="0"/>
            </a:endParaRPr>
          </a:p>
        </p:txBody>
      </p:sp>
      <p:pic>
        <p:nvPicPr>
          <p:cNvPr id="23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58401" y="1859255"/>
            <a:ext cx="2289417" cy="457014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14346" y="1714488"/>
            <a:ext cx="2140760" cy="477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758088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Очное дистанционное обучение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Интерактивность</a:t>
            </a:r>
          </a:p>
          <a:p>
            <a:r>
              <a:rPr lang="ru-RU" dirty="0" smtClean="0"/>
              <a:t>Стабильность </a:t>
            </a:r>
          </a:p>
          <a:p>
            <a:r>
              <a:rPr lang="ru-RU" dirty="0" smtClean="0"/>
              <a:t>Полный объем содержание</a:t>
            </a:r>
          </a:p>
          <a:p>
            <a:r>
              <a:rPr lang="ru-RU" dirty="0" smtClean="0"/>
              <a:t>Максимально приближено к офлайн занятиям по применению форм, методов и пр.</a:t>
            </a:r>
          </a:p>
          <a:p>
            <a:r>
              <a:rPr lang="ru-RU" dirty="0" smtClean="0"/>
              <a:t>Способ связи- интерактивные платформы </a:t>
            </a:r>
            <a:endParaRPr lang="ru-RU" dirty="0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2060848"/>
            <a:ext cx="4608511" cy="3588816"/>
          </a:xfrm>
        </p:spPr>
      </p:pic>
    </p:spTree>
    <p:extLst>
      <p:ext uri="{BB962C8B-B14F-4D97-AF65-F5344CB8AC3E}">
        <p14:creationId xmlns:p14="http://schemas.microsoft.com/office/powerpoint/2010/main" xmlns="" val="2263045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128792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Заочное дистанционное обучение 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Интерактивность эпизодическая </a:t>
            </a:r>
          </a:p>
          <a:p>
            <a:r>
              <a:rPr lang="ru-RU" dirty="0" smtClean="0"/>
              <a:t>Способ связи- мессенджер, почта, социальная сеть</a:t>
            </a:r>
          </a:p>
          <a:p>
            <a:r>
              <a:rPr lang="ru-RU" dirty="0" smtClean="0"/>
              <a:t>Гибкий график обучения</a:t>
            </a: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2120" y="1700808"/>
            <a:ext cx="3024336" cy="482453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32254" y="2091773"/>
            <a:ext cx="2167339" cy="406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86273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7488832" cy="12241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Очно-заочное дистанционное обучение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Пропорционально распределение времени обучения на работу с педагогом и самостоятельную работу составляет 1:10</a:t>
            </a:r>
          </a:p>
          <a:p>
            <a:r>
              <a:rPr lang="ru-RU" dirty="0" smtClean="0"/>
              <a:t>Доминируют проектные виды деятельности</a:t>
            </a:r>
          </a:p>
          <a:p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626" y="1772816"/>
            <a:ext cx="2521168" cy="475252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96621" y="1772816"/>
            <a:ext cx="2085645" cy="4680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19231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f4fb474feb689dcee67744f4876f1c908a151d"/>
</p:tagLst>
</file>

<file path=ppt/theme/theme1.xml><?xml version="1.0" encoding="utf-8"?>
<a:theme xmlns:a="http://schemas.openxmlformats.org/drawingml/2006/main" name="Тема Office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3283</TotalTime>
  <Words>405</Words>
  <Application>Microsoft Office PowerPoint</Application>
  <PresentationFormat>Экран (4:3)</PresentationFormat>
  <Paragraphs>67</Paragraphs>
  <Slides>18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ОСОБЕННОСТИ ПРИМЕНЕНИЯ  ДИСТАНЦИОННОГО  ОБУЧЕНИЯ В ДОПОЛНИТЕЛЬНОМ ОБРАЗОВАНИИ В УСЛОВИЯХ СЛОЖНОЙ ЭПИДЕМИОЛОГИЧЕСКОЙ СИТУАЦИИ КАК ПРЕДПОСЫЛКА ФОРМИРОВАНИЯ СИСТЕМЫ ДИСТАНЦИОННОГО ДОПОЛНИТЕЛЬНОГО ОБРАЗОВАНИЯ                                                                                                            Н.Ю.Антипова                                                                                                                                                                                                                      директор                                                                                                                                                                                                               МБУ ДО ДТОР,                                                                                                                                                                                                                              к.п.н. </vt:lpstr>
      <vt:lpstr>Дистанционное обучение</vt:lpstr>
      <vt:lpstr>ЦЕЛЬ </vt:lpstr>
      <vt:lpstr>Методические рекомендации Минпросвещения России </vt:lpstr>
      <vt:lpstr>Слайд 5</vt:lpstr>
      <vt:lpstr>ТИПЫ  дистанционного обучения </vt:lpstr>
      <vt:lpstr>Очное дистанционное обучение</vt:lpstr>
      <vt:lpstr>Заочное дистанционное обучение </vt:lpstr>
      <vt:lpstr>Очно-заочное дистанционное обучение</vt:lpstr>
      <vt:lpstr> Факторы  успеха</vt:lpstr>
      <vt:lpstr>Мы в социальных сетях</vt:lpstr>
      <vt:lpstr>Основные аспекты Положения об аттестации в период обучения в дистанционном формате</vt:lpstr>
      <vt:lpstr>Слайд 13</vt:lpstr>
      <vt:lpstr>13 педагогов работают дистанционно с 103 детьми с ОВЗ и детьми-инвалидами</vt:lpstr>
      <vt:lpstr>Профилактика негативных явлений и безопасного поведения </vt:lpstr>
      <vt:lpstr>Проблемы </vt:lpstr>
      <vt:lpstr>Слайд 17</vt:lpstr>
      <vt:lpstr> 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Онлайн курсы</dc:title>
  <dc:creator>obstinate</dc:creator>
  <dc:description>Шаблон презентации с сайта https://presentation-creation.ru/</dc:description>
  <cp:lastModifiedBy>Директор ДТОР</cp:lastModifiedBy>
  <cp:revision>1355</cp:revision>
  <dcterms:created xsi:type="dcterms:W3CDTF">2018-02-25T09:09:03Z</dcterms:created>
  <dcterms:modified xsi:type="dcterms:W3CDTF">2020-11-30T10:51:48Z</dcterms:modified>
</cp:coreProperties>
</file>