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78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276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62C322-EB6F-4F80-9BCD-43DEE04F9D9C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E0AD1E0E-D3FD-4420-B6A8-0241F14E52B9}" type="pres">
      <dgm:prSet presAssocID="{0262C322-EB6F-4F80-9BCD-43DEE04F9D9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63BB6D5-17D7-49CB-A9ED-67CBCCAC3AB2}" type="presOf" srcId="{0262C322-EB6F-4F80-9BCD-43DEE04F9D9C}" destId="{E0AD1E0E-D3FD-4420-B6A8-0241F14E52B9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47162A-75E7-4EFF-8CFD-239DC3E9AFE4}" type="doc">
      <dgm:prSet loTypeId="urn:microsoft.com/office/officeart/2005/8/layout/cycle7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2EEFE1D-E8F7-4A2F-8B50-D32E03BF729B}">
      <dgm:prSet phldrT="[Текст]" custT="1"/>
      <dgm:spPr/>
      <dgm:t>
        <a:bodyPr/>
        <a:lstStyle/>
        <a:p>
          <a:r>
            <a:rPr lang="ru-RU" sz="4400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</a:t>
          </a:r>
        </a:p>
      </dgm:t>
    </dgm:pt>
    <dgm:pt modelId="{A439FA17-B30D-4C18-B0AD-22C74D23D2B7}" type="parTrans" cxnId="{86B414E7-B42A-49E8-BFC9-FB90AE965DE2}">
      <dgm:prSet/>
      <dgm:spPr/>
      <dgm:t>
        <a:bodyPr/>
        <a:lstStyle/>
        <a:p>
          <a:endParaRPr lang="ru-RU"/>
        </a:p>
      </dgm:t>
    </dgm:pt>
    <dgm:pt modelId="{0DC80882-06E2-4B00-9896-23A86C215947}" type="sibTrans" cxnId="{86B414E7-B42A-49E8-BFC9-FB90AE965DE2}">
      <dgm:prSet/>
      <dgm:spPr/>
      <dgm:t>
        <a:bodyPr/>
        <a:lstStyle/>
        <a:p>
          <a:endParaRPr lang="ru-RU"/>
        </a:p>
      </dgm:t>
    </dgm:pt>
    <dgm:pt modelId="{E0455012-528F-4198-B3AF-070C91B4B197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Групповая</a:t>
          </a:r>
        </a:p>
      </dgm:t>
    </dgm:pt>
    <dgm:pt modelId="{100A60DF-7B15-4504-BB0B-09320693F996}" type="parTrans" cxnId="{BA04190F-DDAC-4E06-ADC2-324B70187CC5}">
      <dgm:prSet/>
      <dgm:spPr/>
      <dgm:t>
        <a:bodyPr/>
        <a:lstStyle/>
        <a:p>
          <a:endParaRPr lang="ru-RU"/>
        </a:p>
      </dgm:t>
    </dgm:pt>
    <dgm:pt modelId="{45351669-7FF3-4404-85E8-01586BBB2BCF}" type="sibTrans" cxnId="{BA04190F-DDAC-4E06-ADC2-324B70187CC5}">
      <dgm:prSet/>
      <dgm:spPr/>
      <dgm:t>
        <a:bodyPr/>
        <a:lstStyle/>
        <a:p>
          <a:endParaRPr lang="ru-RU"/>
        </a:p>
      </dgm:t>
    </dgm:pt>
    <dgm:pt modelId="{CCE1DC40-A826-4C3A-BBD7-6A82DAA83CB2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Индивидуальная </a:t>
          </a:r>
        </a:p>
      </dgm:t>
    </dgm:pt>
    <dgm:pt modelId="{7B14F866-5F76-48A1-AB74-4350C9E18557}" type="parTrans" cxnId="{D49DF3E2-1921-40B3-BBFD-DBE4F6E12916}">
      <dgm:prSet/>
      <dgm:spPr/>
      <dgm:t>
        <a:bodyPr/>
        <a:lstStyle/>
        <a:p>
          <a:endParaRPr lang="ru-RU"/>
        </a:p>
      </dgm:t>
    </dgm:pt>
    <dgm:pt modelId="{DA604C8B-DB09-41B8-8F9E-3FDB37223A54}" type="sibTrans" cxnId="{D49DF3E2-1921-40B3-BBFD-DBE4F6E12916}">
      <dgm:prSet/>
      <dgm:spPr/>
      <dgm:t>
        <a:bodyPr/>
        <a:lstStyle/>
        <a:p>
          <a:endParaRPr lang="ru-RU"/>
        </a:p>
      </dgm:t>
    </dgm:pt>
    <dgm:pt modelId="{22E8E617-FF01-43E2-952B-A4130609BF07}" type="pres">
      <dgm:prSet presAssocID="{AD47162A-75E7-4EFF-8CFD-239DC3E9AFE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660AB1-A0F7-4140-A79E-264AF02501F2}" type="pres">
      <dgm:prSet presAssocID="{62EEFE1D-E8F7-4A2F-8B50-D32E03BF729B}" presName="node" presStyleLbl="node1" presStyleIdx="0" presStyleCnt="3" custScaleX="1121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356ACB-5E75-47EA-BF0C-7D886A643DD4}" type="pres">
      <dgm:prSet presAssocID="{0DC80882-06E2-4B00-9896-23A86C215947}" presName="sibTrans" presStyleLbl="sibTrans2D1" presStyleIdx="0" presStyleCnt="3"/>
      <dgm:spPr/>
      <dgm:t>
        <a:bodyPr/>
        <a:lstStyle/>
        <a:p>
          <a:endParaRPr lang="ru-RU"/>
        </a:p>
      </dgm:t>
    </dgm:pt>
    <dgm:pt modelId="{7C426E2C-D326-4535-9F3E-DB56F2C00E8D}" type="pres">
      <dgm:prSet presAssocID="{0DC80882-06E2-4B00-9896-23A86C215947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B19AE27-86F2-4358-B87C-4842BB43497C}" type="pres">
      <dgm:prSet presAssocID="{E0455012-528F-4198-B3AF-070C91B4B19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E49254-23B2-4B9A-8BEA-28DF5FCFBE7A}" type="pres">
      <dgm:prSet presAssocID="{45351669-7FF3-4404-85E8-01586BBB2BCF}" presName="sibTrans" presStyleLbl="sibTrans2D1" presStyleIdx="1" presStyleCnt="3"/>
      <dgm:spPr/>
      <dgm:t>
        <a:bodyPr/>
        <a:lstStyle/>
        <a:p>
          <a:endParaRPr lang="ru-RU"/>
        </a:p>
      </dgm:t>
    </dgm:pt>
    <dgm:pt modelId="{CFA4E136-64F8-4BEF-B0F8-DEC3E785A7D3}" type="pres">
      <dgm:prSet presAssocID="{45351669-7FF3-4404-85E8-01586BBB2BCF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79D7491A-14AA-4B1A-A302-6BC3A72D522D}" type="pres">
      <dgm:prSet presAssocID="{CCE1DC40-A826-4C3A-BBD7-6A82DAA83CB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F330E-C794-43ED-8C2E-AC1612152086}" type="pres">
      <dgm:prSet presAssocID="{DA604C8B-DB09-41B8-8F9E-3FDB37223A54}" presName="sibTrans" presStyleLbl="sibTrans2D1" presStyleIdx="2" presStyleCnt="3"/>
      <dgm:spPr/>
      <dgm:t>
        <a:bodyPr/>
        <a:lstStyle/>
        <a:p>
          <a:endParaRPr lang="ru-RU"/>
        </a:p>
      </dgm:t>
    </dgm:pt>
    <dgm:pt modelId="{D0AF2E50-7BE3-4278-A226-25533221D3EC}" type="pres">
      <dgm:prSet presAssocID="{DA604C8B-DB09-41B8-8F9E-3FDB37223A54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0BF9A850-E9F0-4335-82B6-DA969BC4E462}" type="presOf" srcId="{0DC80882-06E2-4B00-9896-23A86C215947}" destId="{7C426E2C-D326-4535-9F3E-DB56F2C00E8D}" srcOrd="1" destOrd="0" presId="urn:microsoft.com/office/officeart/2005/8/layout/cycle7"/>
    <dgm:cxn modelId="{136F9F31-E743-41AE-AA1A-C711B6A9B2D8}" type="presOf" srcId="{AD47162A-75E7-4EFF-8CFD-239DC3E9AFE4}" destId="{22E8E617-FF01-43E2-952B-A4130609BF07}" srcOrd="0" destOrd="0" presId="urn:microsoft.com/office/officeart/2005/8/layout/cycle7"/>
    <dgm:cxn modelId="{86B414E7-B42A-49E8-BFC9-FB90AE965DE2}" srcId="{AD47162A-75E7-4EFF-8CFD-239DC3E9AFE4}" destId="{62EEFE1D-E8F7-4A2F-8B50-D32E03BF729B}" srcOrd="0" destOrd="0" parTransId="{A439FA17-B30D-4C18-B0AD-22C74D23D2B7}" sibTransId="{0DC80882-06E2-4B00-9896-23A86C215947}"/>
    <dgm:cxn modelId="{7D22B910-D66C-4D8F-961E-0499C04AF058}" type="presOf" srcId="{E0455012-528F-4198-B3AF-070C91B4B197}" destId="{AB19AE27-86F2-4358-B87C-4842BB43497C}" srcOrd="0" destOrd="0" presId="urn:microsoft.com/office/officeart/2005/8/layout/cycle7"/>
    <dgm:cxn modelId="{3B903BA1-F66D-48FB-BFFD-E14015BD131C}" type="presOf" srcId="{45351669-7FF3-4404-85E8-01586BBB2BCF}" destId="{1AE49254-23B2-4B9A-8BEA-28DF5FCFBE7A}" srcOrd="0" destOrd="0" presId="urn:microsoft.com/office/officeart/2005/8/layout/cycle7"/>
    <dgm:cxn modelId="{68418E1C-06C2-4AA6-B924-ADEB5E163B1C}" type="presOf" srcId="{62EEFE1D-E8F7-4A2F-8B50-D32E03BF729B}" destId="{4A660AB1-A0F7-4140-A79E-264AF02501F2}" srcOrd="0" destOrd="0" presId="urn:microsoft.com/office/officeart/2005/8/layout/cycle7"/>
    <dgm:cxn modelId="{5B7CF2D8-252D-4EC7-AB24-3D7420AFB306}" type="presOf" srcId="{CCE1DC40-A826-4C3A-BBD7-6A82DAA83CB2}" destId="{79D7491A-14AA-4B1A-A302-6BC3A72D522D}" srcOrd="0" destOrd="0" presId="urn:microsoft.com/office/officeart/2005/8/layout/cycle7"/>
    <dgm:cxn modelId="{D5A99291-6E16-4530-8937-F556728D7E6A}" type="presOf" srcId="{DA604C8B-DB09-41B8-8F9E-3FDB37223A54}" destId="{D0AF2E50-7BE3-4278-A226-25533221D3EC}" srcOrd="1" destOrd="0" presId="urn:microsoft.com/office/officeart/2005/8/layout/cycle7"/>
    <dgm:cxn modelId="{D49DF3E2-1921-40B3-BBFD-DBE4F6E12916}" srcId="{AD47162A-75E7-4EFF-8CFD-239DC3E9AFE4}" destId="{CCE1DC40-A826-4C3A-BBD7-6A82DAA83CB2}" srcOrd="2" destOrd="0" parTransId="{7B14F866-5F76-48A1-AB74-4350C9E18557}" sibTransId="{DA604C8B-DB09-41B8-8F9E-3FDB37223A54}"/>
    <dgm:cxn modelId="{31C1723A-85BA-47CB-BA5F-53F1A82FA47B}" type="presOf" srcId="{0DC80882-06E2-4B00-9896-23A86C215947}" destId="{3D356ACB-5E75-47EA-BF0C-7D886A643DD4}" srcOrd="0" destOrd="0" presId="urn:microsoft.com/office/officeart/2005/8/layout/cycle7"/>
    <dgm:cxn modelId="{8ECA936F-A143-467C-A989-9CDE08FA516E}" type="presOf" srcId="{45351669-7FF3-4404-85E8-01586BBB2BCF}" destId="{CFA4E136-64F8-4BEF-B0F8-DEC3E785A7D3}" srcOrd="1" destOrd="0" presId="urn:microsoft.com/office/officeart/2005/8/layout/cycle7"/>
    <dgm:cxn modelId="{0ECF6D61-400F-4F0E-8C73-28E4A793FB0C}" type="presOf" srcId="{DA604C8B-DB09-41B8-8F9E-3FDB37223A54}" destId="{F40F330E-C794-43ED-8C2E-AC1612152086}" srcOrd="0" destOrd="0" presId="urn:microsoft.com/office/officeart/2005/8/layout/cycle7"/>
    <dgm:cxn modelId="{BA04190F-DDAC-4E06-ADC2-324B70187CC5}" srcId="{AD47162A-75E7-4EFF-8CFD-239DC3E9AFE4}" destId="{E0455012-528F-4198-B3AF-070C91B4B197}" srcOrd="1" destOrd="0" parTransId="{100A60DF-7B15-4504-BB0B-09320693F996}" sibTransId="{45351669-7FF3-4404-85E8-01586BBB2BCF}"/>
    <dgm:cxn modelId="{807845E7-929A-481A-AFFE-35E756B8F793}" type="presParOf" srcId="{22E8E617-FF01-43E2-952B-A4130609BF07}" destId="{4A660AB1-A0F7-4140-A79E-264AF02501F2}" srcOrd="0" destOrd="0" presId="urn:microsoft.com/office/officeart/2005/8/layout/cycle7"/>
    <dgm:cxn modelId="{EA4EB45C-A5C2-4B81-92CD-63DF0146ADEE}" type="presParOf" srcId="{22E8E617-FF01-43E2-952B-A4130609BF07}" destId="{3D356ACB-5E75-47EA-BF0C-7D886A643DD4}" srcOrd="1" destOrd="0" presId="urn:microsoft.com/office/officeart/2005/8/layout/cycle7"/>
    <dgm:cxn modelId="{241D3755-ADDC-4389-B871-0BBB372DFC43}" type="presParOf" srcId="{3D356ACB-5E75-47EA-BF0C-7D886A643DD4}" destId="{7C426E2C-D326-4535-9F3E-DB56F2C00E8D}" srcOrd="0" destOrd="0" presId="urn:microsoft.com/office/officeart/2005/8/layout/cycle7"/>
    <dgm:cxn modelId="{78A0203C-E9B2-4BBE-9D99-B86C345409A0}" type="presParOf" srcId="{22E8E617-FF01-43E2-952B-A4130609BF07}" destId="{AB19AE27-86F2-4358-B87C-4842BB43497C}" srcOrd="2" destOrd="0" presId="urn:microsoft.com/office/officeart/2005/8/layout/cycle7"/>
    <dgm:cxn modelId="{12F5009F-2648-41EA-87D5-6EA37D8E7E35}" type="presParOf" srcId="{22E8E617-FF01-43E2-952B-A4130609BF07}" destId="{1AE49254-23B2-4B9A-8BEA-28DF5FCFBE7A}" srcOrd="3" destOrd="0" presId="urn:microsoft.com/office/officeart/2005/8/layout/cycle7"/>
    <dgm:cxn modelId="{07F3F136-D85F-49A9-945B-C46F4CD74D00}" type="presParOf" srcId="{1AE49254-23B2-4B9A-8BEA-28DF5FCFBE7A}" destId="{CFA4E136-64F8-4BEF-B0F8-DEC3E785A7D3}" srcOrd="0" destOrd="0" presId="urn:microsoft.com/office/officeart/2005/8/layout/cycle7"/>
    <dgm:cxn modelId="{3663EAC1-4C68-4195-BBCD-5BE27E3871FA}" type="presParOf" srcId="{22E8E617-FF01-43E2-952B-A4130609BF07}" destId="{79D7491A-14AA-4B1A-A302-6BC3A72D522D}" srcOrd="4" destOrd="0" presId="urn:microsoft.com/office/officeart/2005/8/layout/cycle7"/>
    <dgm:cxn modelId="{117B8D0A-12D0-49EC-9FEB-EFC0A20B4FD2}" type="presParOf" srcId="{22E8E617-FF01-43E2-952B-A4130609BF07}" destId="{F40F330E-C794-43ED-8C2E-AC1612152086}" srcOrd="5" destOrd="0" presId="urn:microsoft.com/office/officeart/2005/8/layout/cycle7"/>
    <dgm:cxn modelId="{43CD398A-6253-4F09-AB35-40C37BC3330B}" type="presParOf" srcId="{F40F330E-C794-43ED-8C2E-AC1612152086}" destId="{D0AF2E50-7BE3-4278-A226-25533221D3EC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660AB1-A0F7-4140-A79E-264AF02501F2}">
      <dsp:nvSpPr>
        <dsp:cNvPr id="0" name=""/>
        <dsp:cNvSpPr/>
      </dsp:nvSpPr>
      <dsp:spPr>
        <a:xfrm>
          <a:off x="2972417" y="1353"/>
          <a:ext cx="3199165" cy="142651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</a:t>
          </a:r>
        </a:p>
      </dsp:txBody>
      <dsp:txXfrm>
        <a:off x="3014198" y="43134"/>
        <a:ext cx="3115603" cy="1342955"/>
      </dsp:txXfrm>
    </dsp:sp>
    <dsp:sp modelId="{3D356ACB-5E75-47EA-BF0C-7D886A643DD4}">
      <dsp:nvSpPr>
        <dsp:cNvPr id="0" name=""/>
        <dsp:cNvSpPr/>
      </dsp:nvSpPr>
      <dsp:spPr>
        <a:xfrm rot="3600000">
          <a:off x="5006720" y="2504441"/>
          <a:ext cx="1485536" cy="49928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5156504" y="2604297"/>
        <a:ext cx="1185968" cy="299569"/>
      </dsp:txXfrm>
    </dsp:sp>
    <dsp:sp modelId="{AB19AE27-86F2-4358-B87C-4842BB43497C}">
      <dsp:nvSpPr>
        <dsp:cNvPr id="0" name=""/>
        <dsp:cNvSpPr/>
      </dsp:nvSpPr>
      <dsp:spPr>
        <a:xfrm>
          <a:off x="5500460" y="4080294"/>
          <a:ext cx="2853035" cy="1426517"/>
        </a:xfrm>
        <a:prstGeom prst="roundRect">
          <a:avLst>
            <a:gd name="adj" fmla="val 10000"/>
          </a:avLst>
        </a:prstGeom>
        <a:solidFill>
          <a:schemeClr val="accent3">
            <a:hueOff val="8210934"/>
            <a:satOff val="-2130"/>
            <a:lumOff val="235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Групповая</a:t>
          </a:r>
        </a:p>
      </dsp:txBody>
      <dsp:txXfrm>
        <a:off x="5542241" y="4122075"/>
        <a:ext cx="2769473" cy="1342955"/>
      </dsp:txXfrm>
    </dsp:sp>
    <dsp:sp modelId="{1AE49254-23B2-4B9A-8BEA-28DF5FCFBE7A}">
      <dsp:nvSpPr>
        <dsp:cNvPr id="0" name=""/>
        <dsp:cNvSpPr/>
      </dsp:nvSpPr>
      <dsp:spPr>
        <a:xfrm rot="10800000">
          <a:off x="3829231" y="4543912"/>
          <a:ext cx="1485536" cy="49928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3">
            <a:hueOff val="8210934"/>
            <a:satOff val="-2130"/>
            <a:lumOff val="235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3979015" y="4643768"/>
        <a:ext cx="1185968" cy="299569"/>
      </dsp:txXfrm>
    </dsp:sp>
    <dsp:sp modelId="{79D7491A-14AA-4B1A-A302-6BC3A72D522D}">
      <dsp:nvSpPr>
        <dsp:cNvPr id="0" name=""/>
        <dsp:cNvSpPr/>
      </dsp:nvSpPr>
      <dsp:spPr>
        <a:xfrm>
          <a:off x="790504" y="4080294"/>
          <a:ext cx="2853035" cy="1426517"/>
        </a:xfrm>
        <a:prstGeom prst="roundRect">
          <a:avLst>
            <a:gd name="adj" fmla="val 10000"/>
          </a:avLst>
        </a:prstGeom>
        <a:solidFill>
          <a:schemeClr val="accent3">
            <a:hueOff val="16421869"/>
            <a:satOff val="-4260"/>
            <a:lumOff val="470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Индивидуальная </a:t>
          </a:r>
        </a:p>
      </dsp:txBody>
      <dsp:txXfrm>
        <a:off x="832285" y="4122075"/>
        <a:ext cx="2769473" cy="1342955"/>
      </dsp:txXfrm>
    </dsp:sp>
    <dsp:sp modelId="{F40F330E-C794-43ED-8C2E-AC1612152086}">
      <dsp:nvSpPr>
        <dsp:cNvPr id="0" name=""/>
        <dsp:cNvSpPr/>
      </dsp:nvSpPr>
      <dsp:spPr>
        <a:xfrm rot="18000000">
          <a:off x="2651743" y="2504441"/>
          <a:ext cx="1485536" cy="49928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3">
            <a:hueOff val="16421869"/>
            <a:satOff val="-4260"/>
            <a:lumOff val="47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2801527" y="2604297"/>
        <a:ext cx="1185968" cy="2995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547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499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33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0524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03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714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818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7119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181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82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083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421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752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30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694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255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459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30260-5F92-498F-8851-854C7527F119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39032-477F-47B4-85F4-9A2144D01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116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E8098AB-36F3-451C-AD28-76C67F9213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3314" y="1311432"/>
            <a:ext cx="7900731" cy="271370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приемы рефлексивной деятельности обучающихся на занятии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39476" y="5348835"/>
            <a:ext cx="37237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Абдрафикова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Т.В.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41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98F44E-453F-4494-92F1-AA7EDC505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64984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«Цветопись» (А.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Лутошкин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399E7B2-4A16-4274-8639-D245D435F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07" y="1371600"/>
            <a:ext cx="5152102" cy="3864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9" t="20718" r="4512" b="2745"/>
          <a:stretch/>
        </p:blipFill>
        <p:spPr bwMode="auto">
          <a:xfrm>
            <a:off x="5754008" y="1420216"/>
            <a:ext cx="5890431" cy="376684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32652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917253-B453-4033-AEA0-AB49D30CA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485782"/>
            <a:ext cx="9905998" cy="44828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«Острова»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27D8EEC-D625-4AEE-B98C-2805E6537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131" y="1018066"/>
            <a:ext cx="8951574" cy="512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0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F43175-ADB2-47F5-AF96-A5C050790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343214"/>
            <a:ext cx="9905998" cy="723585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деятельности</a:t>
            </a: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xmlns="" id="{BD2512D1-1DF9-4574-8435-D2C44F3CF465}"/>
              </a:ext>
            </a:extLst>
          </p:cNvPr>
          <p:cNvSpPr/>
          <p:nvPr/>
        </p:nvSpPr>
        <p:spPr>
          <a:xfrm>
            <a:off x="619431" y="1265054"/>
            <a:ext cx="8009244" cy="146009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Оптимизация учебного процесса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A8B5B8E-7114-4391-B639-ADBADA6FAF3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84484" y="2688272"/>
            <a:ext cx="8023031" cy="148145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ADA5AF8-8189-4998-9BB1-B7DBA1D7F03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31503" y="4346617"/>
            <a:ext cx="8023031" cy="14814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EE3C4DF-C81D-413C-A3CC-756E9A81B0B1}"/>
              </a:ext>
            </a:extLst>
          </p:cNvPr>
          <p:cNvSpPr txBox="1"/>
          <p:nvPr/>
        </p:nvSpPr>
        <p:spPr>
          <a:xfrm>
            <a:off x="3156155" y="3109696"/>
            <a:ext cx="61058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Когда: На всех этапах занятия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E3EE69A-A52C-4D3C-983B-0A0394814920}"/>
              </a:ext>
            </a:extLst>
          </p:cNvPr>
          <p:cNvSpPr txBox="1"/>
          <p:nvPr/>
        </p:nvSpPr>
        <p:spPr>
          <a:xfrm>
            <a:off x="3824703" y="4515728"/>
            <a:ext cx="61058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«объект»: мыслительная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358409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3321" y="513322"/>
            <a:ext cx="9905998" cy="3848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«Лестница успеха»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713" y="947326"/>
            <a:ext cx="9702351" cy="5437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7291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3267" y="618518"/>
            <a:ext cx="6894415" cy="66811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«Дерево успеха»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268" y="1347987"/>
            <a:ext cx="6894414" cy="5085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9882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9045" y="408125"/>
            <a:ext cx="9905998" cy="7004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«Анкета»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9132871"/>
              </p:ext>
            </p:extLst>
          </p:nvPr>
        </p:nvGraphicFramePr>
        <p:xfrm>
          <a:off x="1149505" y="1529297"/>
          <a:ext cx="9906000" cy="42113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953000"/>
                <a:gridCol w="4953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На занятии я работал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активно / пассивно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Своей работой на занятии 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доволен / не доволен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Занятие для меня показалось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коротким / длинным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За занятие 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устал / устал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Мое настроение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стало лучше / стало хуже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Материал занятия мне был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понятен / не понятен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интересен / скучен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0394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619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Шкала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996" y="1262359"/>
            <a:ext cx="8035391" cy="487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10332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4253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Методика «Дерево»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229" y="1050925"/>
            <a:ext cx="4952120" cy="5352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5679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80568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Рефлексия содержания учебного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материала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825386" y="1557433"/>
            <a:ext cx="8545190" cy="10332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Цель: Определение продуктивности занятия, выявление уровня осознания содержания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пройденного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2771775"/>
            <a:ext cx="8566150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589" y="4170348"/>
            <a:ext cx="8566150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91259" y="3111778"/>
            <a:ext cx="3153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Когда: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конце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занятия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1453" y="4510351"/>
            <a:ext cx="7199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Главный «объект»: 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сознание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содержания материала.</a:t>
            </a:r>
          </a:p>
        </p:txBody>
      </p:sp>
    </p:spTree>
    <p:extLst>
      <p:ext uri="{BB962C8B-B14F-4D97-AF65-F5344CB8AC3E}">
        <p14:creationId xmlns:p14="http://schemas.microsoft.com/office/powerpoint/2010/main" val="22336284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768" y="311020"/>
            <a:ext cx="9905998" cy="5305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«Поезд»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860" y="1949577"/>
            <a:ext cx="10382082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20036" y="2632813"/>
            <a:ext cx="1132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новый материал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8605" y="2740533"/>
            <a:ext cx="1314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в парах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6446" y="2651755"/>
            <a:ext cx="901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Физкульт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минутка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97154" y="2544033"/>
            <a:ext cx="11945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Закрепление 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олученных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знаний 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672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47AA17-9AE5-420E-89EC-F66749D45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018553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Рефлексия?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0D880D-3537-4DA7-B842-31D3AF096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3" y="1637070"/>
            <a:ext cx="10244342" cy="4602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педагогике: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Объективное оценивание своих достижений, поведения, своей личности.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Оценка деятельности других и учёт стороннего мнения при самооценке.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Умение соотносить приложенные усилия с полученными результатами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91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9965" y="464769"/>
            <a:ext cx="9905998" cy="53055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«Рефлексивный экран»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9989" y="1278542"/>
            <a:ext cx="9817422" cy="4512659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292287"/>
              </p:ext>
            </p:extLst>
          </p:nvPr>
        </p:nvGraphicFramePr>
        <p:xfrm>
          <a:off x="1084332" y="1326569"/>
          <a:ext cx="9945112" cy="4968240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4972556"/>
                <a:gridCol w="4972556"/>
              </a:tblGrid>
              <a:tr h="385233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Сегодня я узнал…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научился…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Было интересно…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У меня получилось…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Было трудно…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смог…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выполнял задания…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попробую…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понял, что…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Меня удивило…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Теперь я могу…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Занятие дало мне для жизни…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Мне захотелось…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почувствовал, что…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Я приобрёл…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Расскажу дома, что …</a:t>
                      </a:r>
                    </a:p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9162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57101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369362"/>
              </p:ext>
            </p:extLst>
          </p:nvPr>
        </p:nvGraphicFramePr>
        <p:xfrm>
          <a:off x="1124791" y="1828799"/>
          <a:ext cx="9694260" cy="428878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5577597"/>
                <a:gridCol w="4116663"/>
              </a:tblGrid>
              <a:tr h="428878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 строка – тема или предмет (одно существительное);</a:t>
                      </a:r>
                    </a:p>
                    <a:p>
                      <a:r>
                        <a:rPr lang="ru-RU" sz="2000" dirty="0" smtClean="0"/>
                        <a:t>2 строка – описание предмета (два прилагательных);</a:t>
                      </a:r>
                    </a:p>
                    <a:p>
                      <a:r>
                        <a:rPr lang="ru-RU" sz="2000" dirty="0" smtClean="0"/>
                        <a:t>3 строка – описание действия (три глагола);</a:t>
                      </a:r>
                    </a:p>
                    <a:p>
                      <a:r>
                        <a:rPr lang="ru-RU" sz="2000" dirty="0" smtClean="0"/>
                        <a:t>4 строка – фраза, выражающая отношение к предмету;</a:t>
                      </a:r>
                    </a:p>
                    <a:p>
                      <a:r>
                        <a:rPr lang="ru-RU" sz="2000" dirty="0" smtClean="0"/>
                        <a:t>5 строка – синоним, обобщающий или расширяющий смысл темы или предмета (одно слово).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</a:t>
                      </a:r>
                      <a:r>
                        <a:rPr lang="ru-RU" sz="2400" dirty="0" smtClean="0"/>
                        <a:t>Сцена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sz="2400" dirty="0" smtClean="0"/>
                        <a:t>-  Яркая, живая</a:t>
                      </a:r>
                    </a:p>
                    <a:p>
                      <a:pPr marL="285750" indent="-285750" algn="ctr">
                        <a:buFontTx/>
                        <a:buChar char="-"/>
                      </a:pPr>
                      <a:r>
                        <a:rPr lang="ru-RU" sz="2400" dirty="0" smtClean="0"/>
                        <a:t>Творит, вдохновляет, объединяет</a:t>
                      </a:r>
                    </a:p>
                    <a:p>
                      <a:pPr marL="285750" indent="-285750" algn="ctr">
                        <a:buFontTx/>
                        <a:buChar char="-"/>
                      </a:pPr>
                      <a:r>
                        <a:rPr lang="ru-RU" sz="2400" dirty="0" smtClean="0"/>
                        <a:t>Театр эмоций и чувств</a:t>
                      </a:r>
                    </a:p>
                    <a:p>
                      <a:pPr marL="285750" indent="-285750" algn="ctr">
                        <a:buFontTx/>
                        <a:buChar char="-"/>
                      </a:pPr>
                      <a:r>
                        <a:rPr lang="ru-RU" sz="2400" dirty="0" smtClean="0"/>
                        <a:t>Искусство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ru-RU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934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732852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«Стихотворение»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1674952"/>
            <a:ext cx="9905999" cy="354171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полезен, всё понятно,</a:t>
            </a:r>
          </a:p>
          <a:p>
            <a:pPr algn="ctr"/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Лишь кое-что чуть-чуть неясно,</a:t>
            </a:r>
          </a:p>
          <a:p>
            <a:pPr algn="ctr"/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Ещё придётся потрудиться.</a:t>
            </a:r>
          </a:p>
          <a:p>
            <a:pPr algn="ctr"/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Да, трудно всё-таки учиться!</a:t>
            </a:r>
          </a:p>
          <a:p>
            <a:pPr marL="0" indent="0" algn="ctr">
              <a:buNone/>
            </a:pP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5642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4348" y="311021"/>
            <a:ext cx="9905998" cy="74094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«Метод пяти пальцев»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358" y="1267596"/>
            <a:ext cx="7031979" cy="5273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93415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64384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«Чемодан, мясорубка, корзина»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763" y="1504483"/>
            <a:ext cx="8755581" cy="5106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8558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96" y="290960"/>
            <a:ext cx="10911867" cy="6149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4271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835" y="1173246"/>
            <a:ext cx="9905999" cy="199074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«Бумеранг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«Сумочка для тебя». </a:t>
            </a:r>
          </a:p>
        </p:txBody>
      </p:sp>
    </p:spTree>
    <p:extLst>
      <p:ext uri="{BB962C8B-B14F-4D97-AF65-F5344CB8AC3E}">
        <p14:creationId xmlns:p14="http://schemas.microsoft.com/office/powerpoint/2010/main" val="2356878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136" y="731806"/>
            <a:ext cx="9905998" cy="6843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Прием «Фразеологизм или пословица».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7228" y="1343278"/>
            <a:ext cx="10060183" cy="44479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		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875242"/>
              </p:ext>
            </p:extLst>
          </p:nvPr>
        </p:nvGraphicFramePr>
        <p:xfrm>
          <a:off x="946765" y="1642683"/>
          <a:ext cx="10001758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879"/>
                <a:gridCol w="5000879"/>
              </a:tblGrid>
              <a:tr h="38275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«Слышал краем уха»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«Вложил душу»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«Бил баклуши»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«Работал за троих»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«Как белка в колесе»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«Старался изо всех сил»</a:t>
                      </a:r>
                    </a:p>
                    <a:p>
                      <a:pPr algn="just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«Хлопал ушами»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«Просиживал штаны»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«Валял дурака»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«Трудился в поте лица»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«Шевелил мозгами»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dirty="0" smtClean="0"/>
                        <a:t>«Считал ворон»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2904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340" y="542308"/>
            <a:ext cx="8132495" cy="6091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56482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9462" y="2055377"/>
            <a:ext cx="9728409" cy="25894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Script" pitchFamily="66" charset="0"/>
                <a:cs typeface="Times New Roman" pitchFamily="18" charset="0"/>
              </a:rPr>
              <a:t>Спасибо за внимание!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Segoe Script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036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D52BD5-7D93-4E9B-B1A4-C4DFC1C30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1755" y="388372"/>
            <a:ext cx="8156726" cy="6587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87B1199-18BB-474A-82CD-65C0DCD22A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671" y="1283110"/>
            <a:ext cx="10869561" cy="51865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обучающихся: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Подведение итогов ( Что узнали? Как работали?)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Обобщение результатов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Выяснение впечатлений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Отметить успехи, достижения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Обрисовать перспективы движения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педагога: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Оценка собственной работы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Выводы о необходимость корректировки программы, методов, приёмов.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184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6D576B94-3C07-4A81-9888-2ACAB4CD65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229984"/>
              </p:ext>
            </p:extLst>
          </p:nvPr>
        </p:nvGraphicFramePr>
        <p:xfrm>
          <a:off x="604685" y="494428"/>
          <a:ext cx="10368115" cy="550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xmlns="" id="{4FE912A8-62A6-4E52-B525-AD010B085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7829732"/>
              </p:ext>
            </p:extLst>
          </p:nvPr>
        </p:nvGraphicFramePr>
        <p:xfrm>
          <a:off x="1533832" y="719666"/>
          <a:ext cx="9144000" cy="550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29951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0D1B43-61D4-4E4B-A321-46D8860C9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304110"/>
            <a:ext cx="9085005" cy="628815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приёмов рефлексии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" name="Пузырек для мыслей: облако 3">
            <a:extLst>
              <a:ext uri="{FF2B5EF4-FFF2-40B4-BE49-F238E27FC236}">
                <a16:creationId xmlns:a16="http://schemas.microsoft.com/office/drawing/2014/main" xmlns="" id="{67DA9CE7-F37E-4195-B8D6-A7BF0C82CA2E}"/>
              </a:ext>
            </a:extLst>
          </p:cNvPr>
          <p:cNvSpPr/>
          <p:nvPr/>
        </p:nvSpPr>
        <p:spPr>
          <a:xfrm>
            <a:off x="6415546" y="975161"/>
            <a:ext cx="4336028" cy="2375871"/>
          </a:xfrm>
          <a:prstGeom prst="cloudCallout">
            <a:avLst>
              <a:gd name="adj1" fmla="val 77126"/>
              <a:gd name="adj2" fmla="val -740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деятельности</a:t>
            </a:r>
          </a:p>
        </p:txBody>
      </p:sp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xmlns="" id="{B3570207-3ED5-46A1-8D6D-EBE419BEFEED}"/>
              </a:ext>
            </a:extLst>
          </p:cNvPr>
          <p:cNvSpPr/>
          <p:nvPr/>
        </p:nvSpPr>
        <p:spPr>
          <a:xfrm rot="192305">
            <a:off x="1160245" y="1099609"/>
            <a:ext cx="4535772" cy="3004292"/>
          </a:xfrm>
          <a:prstGeom prst="cloudCallout">
            <a:avLst>
              <a:gd name="adj1" fmla="val -63512"/>
              <a:gd name="adj2" fmla="val 691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настроения и</a:t>
            </a:r>
          </a:p>
          <a:p>
            <a:pPr algn="ctr"/>
            <a:r>
              <a:rPr lang="ru-RU" sz="2800" b="1" dirty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эмоционального</a:t>
            </a:r>
          </a:p>
          <a:p>
            <a:pPr algn="ctr"/>
            <a:r>
              <a:rPr lang="ru-RU" sz="2800" b="1" dirty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</a:t>
            </a:r>
          </a:p>
        </p:txBody>
      </p:sp>
      <p:sp>
        <p:nvSpPr>
          <p:cNvPr id="10" name="Пузырек для мыслей: облако 9">
            <a:extLst>
              <a:ext uri="{FF2B5EF4-FFF2-40B4-BE49-F238E27FC236}">
                <a16:creationId xmlns:a16="http://schemas.microsoft.com/office/drawing/2014/main" xmlns="" id="{B0A4A72A-A46B-4B9D-9067-784F2FBF76DE}"/>
              </a:ext>
            </a:extLst>
          </p:cNvPr>
          <p:cNvSpPr/>
          <p:nvPr/>
        </p:nvSpPr>
        <p:spPr>
          <a:xfrm>
            <a:off x="3846976" y="3734490"/>
            <a:ext cx="5048651" cy="2533093"/>
          </a:xfrm>
          <a:prstGeom prst="cloudCallout">
            <a:avLst>
              <a:gd name="adj1" fmla="val 88714"/>
              <a:gd name="adj2" fmla="val 31642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содержания учебного материала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C7862D-74C9-4CE7-82B5-59C28B96F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115" y="441538"/>
            <a:ext cx="9905999" cy="448281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настроения и эмоционального состояния</a:t>
            </a:r>
            <a:r>
              <a:rPr lang="ru-RU" sz="2800" dirty="0"/>
              <a:t>.</a:t>
            </a: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xmlns="" id="{0698BAAB-5CBE-4FB1-9C12-DD49A3F09B5C}"/>
              </a:ext>
            </a:extLst>
          </p:cNvPr>
          <p:cNvSpPr/>
          <p:nvPr/>
        </p:nvSpPr>
        <p:spPr>
          <a:xfrm>
            <a:off x="1397049" y="889819"/>
            <a:ext cx="9394723" cy="184354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установление эмоционального контакта с группой, закрепление благоприятного исхода деятельности.</a:t>
            </a:r>
          </a:p>
        </p:txBody>
      </p:sp>
      <p:sp>
        <p:nvSpPr>
          <p:cNvPr id="8" name="Свиток: горизонтальный 7">
            <a:extLst>
              <a:ext uri="{FF2B5EF4-FFF2-40B4-BE49-F238E27FC236}">
                <a16:creationId xmlns:a16="http://schemas.microsoft.com/office/drawing/2014/main" xmlns="" id="{7FBFA643-28DB-43F9-9422-6F1534104AEA}"/>
              </a:ext>
            </a:extLst>
          </p:cNvPr>
          <p:cNvSpPr/>
          <p:nvPr/>
        </p:nvSpPr>
        <p:spPr>
          <a:xfrm>
            <a:off x="1488432" y="2799076"/>
            <a:ext cx="9211955" cy="1480641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Когда: вначале и в конце занятия.</a:t>
            </a:r>
          </a:p>
        </p:txBody>
      </p:sp>
      <p:sp>
        <p:nvSpPr>
          <p:cNvPr id="11" name="Свиток: горизонтальный 10">
            <a:extLst>
              <a:ext uri="{FF2B5EF4-FFF2-40B4-BE49-F238E27FC236}">
                <a16:creationId xmlns:a16="http://schemas.microsoft.com/office/drawing/2014/main" xmlns="" id="{98172FC5-8656-4A57-8951-BC85D5B9737F}"/>
              </a:ext>
            </a:extLst>
          </p:cNvPr>
          <p:cNvSpPr/>
          <p:nvPr/>
        </p:nvSpPr>
        <p:spPr>
          <a:xfrm>
            <a:off x="1569115" y="4345426"/>
            <a:ext cx="9131272" cy="1363970"/>
          </a:xfrm>
          <a:prstGeom prst="horizontalScroll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объект: сфера чувств.</a:t>
            </a:r>
          </a:p>
        </p:txBody>
      </p:sp>
    </p:spTree>
    <p:extLst>
      <p:ext uri="{BB962C8B-B14F-4D97-AF65-F5344CB8AC3E}">
        <p14:creationId xmlns:p14="http://schemas.microsoft.com/office/powerpoint/2010/main" val="184167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785C40-A3E3-441A-A4CD-F114A4F6B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«Букет настроения».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79A4D5E-C5F6-4D24-A6EF-E962EF3F6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0047" y="2097088"/>
            <a:ext cx="3695085" cy="36950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9FE2C47-8635-4DDB-805C-327003BF9F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70500">
            <a:off x="2007744" y="1639539"/>
            <a:ext cx="2474909" cy="224701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6BA5273-B64F-4007-B364-10AE0775F3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954" y="1757873"/>
            <a:ext cx="1927479" cy="192747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42A15B8-C455-4F12-9DE2-54B816EF22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2246" y="2462700"/>
            <a:ext cx="1926503" cy="193259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232F488-83E4-45B4-82B0-AF538C53D0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9029" y="3428999"/>
            <a:ext cx="1926503" cy="193259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C862B7F-741D-40D8-B2B7-A414D7961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084806">
            <a:off x="1283761" y="1158214"/>
            <a:ext cx="2406948" cy="225875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4D8823E-D9BD-4520-B803-1693A434C2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507662">
            <a:off x="1305702" y="2451622"/>
            <a:ext cx="2701037" cy="22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7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571262-CDD6-4269-8060-CD7634351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987" y="131821"/>
            <a:ext cx="8908026" cy="1239779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«Пейзаж»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AA9BD0F8-940B-4919-A956-89B5CAC5D8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2969541"/>
            <a:ext cx="5658465" cy="3182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211D1F0-A3E4-4234-B196-48CA458B3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637" y="1130866"/>
            <a:ext cx="5658465" cy="357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4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7AAB2C-7C22-4D9E-BCBB-1B880F62F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298969"/>
            <a:ext cx="9905998" cy="767830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«Солнышко» </a:t>
            </a:r>
          </a:p>
        </p:txBody>
      </p:sp>
      <p:sp>
        <p:nvSpPr>
          <p:cNvPr id="7" name="Солнце 6">
            <a:extLst>
              <a:ext uri="{FF2B5EF4-FFF2-40B4-BE49-F238E27FC236}">
                <a16:creationId xmlns:a16="http://schemas.microsoft.com/office/drawing/2014/main" xmlns="" id="{E244A2A2-286A-4388-97B2-AF2845D7B073}"/>
              </a:ext>
            </a:extLst>
          </p:cNvPr>
          <p:cNvSpPr/>
          <p:nvPr/>
        </p:nvSpPr>
        <p:spPr>
          <a:xfrm>
            <a:off x="766916" y="645556"/>
            <a:ext cx="3406877" cy="2783444"/>
          </a:xfrm>
          <a:prstGeom prst="su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5614680-47AE-47A8-9D9E-DD023E413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314" y="2654827"/>
            <a:ext cx="3426249" cy="2804403"/>
          </a:xfrm>
          <a:prstGeom prst="rect">
            <a:avLst/>
          </a:prstGeom>
        </p:spPr>
      </p:pic>
      <p:sp>
        <p:nvSpPr>
          <p:cNvPr id="9" name="Пузырек для мыслей: облако 8">
            <a:extLst>
              <a:ext uri="{FF2B5EF4-FFF2-40B4-BE49-F238E27FC236}">
                <a16:creationId xmlns:a16="http://schemas.microsoft.com/office/drawing/2014/main" xmlns="" id="{E4D0158C-8AA5-480D-9318-C836A60DD714}"/>
              </a:ext>
            </a:extLst>
          </p:cNvPr>
          <p:cNvSpPr/>
          <p:nvPr/>
        </p:nvSpPr>
        <p:spPr>
          <a:xfrm>
            <a:off x="7860890" y="682883"/>
            <a:ext cx="3561018" cy="2340536"/>
          </a:xfrm>
          <a:prstGeom prst="cloudCallout">
            <a:avLst>
              <a:gd name="adj1" fmla="val -36809"/>
              <a:gd name="adj2" fmla="val 99969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A031866-A579-47E7-90B3-92F6323F88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793" y="3952834"/>
            <a:ext cx="2811734" cy="242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0758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Контур</Template>
  <TotalTime>501</TotalTime>
  <Words>518</Words>
  <Application>Microsoft Office PowerPoint</Application>
  <PresentationFormat>Произвольный</PresentationFormat>
  <Paragraphs>121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Контур</vt:lpstr>
      <vt:lpstr>Интерактивные приемы рефлексивной деятельности обучающихся на занятии</vt:lpstr>
      <vt:lpstr>Что такое Рефлексия?</vt:lpstr>
      <vt:lpstr>Зачем?</vt:lpstr>
      <vt:lpstr>Презентация PowerPoint</vt:lpstr>
      <vt:lpstr>Классификация приёмов рефлексии:</vt:lpstr>
      <vt:lpstr>Рефлексия настроения и эмоционального состояния.</vt:lpstr>
      <vt:lpstr>«Букет настроения». </vt:lpstr>
      <vt:lpstr>«Пейзаж»</vt:lpstr>
      <vt:lpstr> «Солнышко» </vt:lpstr>
      <vt:lpstr>Методика «Цветопись» (А. Лутошкин)</vt:lpstr>
      <vt:lpstr>«Острова»</vt:lpstr>
      <vt:lpstr>Рефлексия деятельности</vt:lpstr>
      <vt:lpstr>«Лестница успеха»</vt:lpstr>
      <vt:lpstr>«Дерево успеха»</vt:lpstr>
      <vt:lpstr>«Анкета»</vt:lpstr>
      <vt:lpstr>Шкала</vt:lpstr>
      <vt:lpstr>Методика «Дерево»</vt:lpstr>
      <vt:lpstr>Рефлексия содержания учебного материала</vt:lpstr>
      <vt:lpstr>«Поезд»</vt:lpstr>
      <vt:lpstr>«Рефлексивный экран»</vt:lpstr>
      <vt:lpstr>«Синквейн»</vt:lpstr>
      <vt:lpstr>«Стихотворение»</vt:lpstr>
      <vt:lpstr>«Метод пяти пальцев»</vt:lpstr>
      <vt:lpstr> «Чемодан, мясорубка, корзина»</vt:lpstr>
      <vt:lpstr>Презентация PowerPoint</vt:lpstr>
      <vt:lpstr>Презентация PowerPoint</vt:lpstr>
      <vt:lpstr>Прием «Фразеологизм или пословица».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Интерактивные приемы рефлексивной деятельности обучающихся на занятии</dc:title>
  <dc:creator>USER</dc:creator>
  <cp:lastModifiedBy>OEM</cp:lastModifiedBy>
  <cp:revision>35</cp:revision>
  <dcterms:created xsi:type="dcterms:W3CDTF">2024-11-29T11:50:49Z</dcterms:created>
  <dcterms:modified xsi:type="dcterms:W3CDTF">2024-12-11T03:22:19Z</dcterms:modified>
</cp:coreProperties>
</file>