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  <p:sldId id="267" r:id="rId15"/>
    <p:sldId id="271" r:id="rId16"/>
    <p:sldId id="272" r:id="rId17"/>
    <p:sldId id="273" r:id="rId18"/>
    <p:sldId id="274" r:id="rId19"/>
    <p:sldId id="269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8786874" cy="169009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АТТЕСТАЦИЯ ОБУЧАЮЩИХСЯ В УЧРЕЖДЕНИИ ДОПОЛНИТЕЛЬНОГО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500438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/содержание, формы и методы проведения, критерии оценивания, фиксация результатов/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467600" cy="703282"/>
          </a:xfrm>
        </p:spPr>
        <p:txBody>
          <a:bodyPr/>
          <a:lstStyle/>
          <a:p>
            <a:pPr algn="ctr"/>
            <a:r>
              <a:rPr lang="ru-RU" b="1" dirty="0" smtClean="0"/>
              <a:t>Формы оценивания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(10-, 100-)-балльная система,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уровней или рейтингов (высокий, средний, низкий),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отметка ("отлично", "хорошо", "удовлетворительно"),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пиктограммы (звездочки, геометрические фигуры),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присвоение «званий» разного уровня,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вручение «знаков» и «медалей» определенного достоинства и 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774720"/>
          </a:xfrm>
        </p:spPr>
        <p:txBody>
          <a:bodyPr/>
          <a:lstStyle/>
          <a:p>
            <a:pPr algn="ctr"/>
            <a:r>
              <a:rPr lang="ru-RU" b="1" dirty="0" smtClean="0"/>
              <a:t>Форма фиксации результатов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142984"/>
            <a:ext cx="7467600" cy="48737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индивидуальная карта,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зачетная книжка,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дневник контроля (самоконтроля),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протокол,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результаты необходимо сводить в общий документ (протокол, ведомость)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6318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фиксации результатов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7" y="1428736"/>
          <a:ext cx="828681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26"/>
                <a:gridCol w="517926"/>
                <a:gridCol w="517926"/>
                <a:gridCol w="660803"/>
                <a:gridCol w="375049"/>
                <a:gridCol w="517926"/>
                <a:gridCol w="821537"/>
                <a:gridCol w="285752"/>
                <a:gridCol w="571504"/>
                <a:gridCol w="500066"/>
                <a:gridCol w="500066"/>
                <a:gridCol w="428631"/>
                <a:gridCol w="571501"/>
                <a:gridCol w="464351"/>
                <a:gridCol w="517926"/>
                <a:gridCol w="517926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Ф.И. ребенка</a:t>
                      </a:r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Теоретическая подготовка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Практическая подготовка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Владение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специальной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терминологией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Театральная азбука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Техника речи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Азы актерского мастерства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Ритмопластика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28596" y="428604"/>
          <a:ext cx="778671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071702"/>
                <a:gridCol w="2339575"/>
                <a:gridCol w="19466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Параметр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Критерий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выраженности оцениваемого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качества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Форма и методы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Владение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специальной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терминологией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соответствие  теоретических знаний программным требованиям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минимальный уровень (учащийся овладел менее чем ½ объёма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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знаний, предусмотренных программой)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средний уровень (объём усвоенных знаний составляет более ½)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максимальный уровень (учащийся освоил практически весь объём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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знаний, предусмотренных программой за конкретный период)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Викторина;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500042"/>
          <a:ext cx="842968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289"/>
                <a:gridCol w="1719041"/>
                <a:gridCol w="4357718"/>
                <a:gridCol w="1571636"/>
              </a:tblGrid>
              <a:tr h="846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выраженности оцениваемого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качества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 диагностики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4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Техника речь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выразительность интонации;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распределение дыхания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четкая дикция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нормы литературного произношения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уровень – выразительная интонация, владение голосом, дыханием, четкая дикция, артистизм, понимание ребенком смысла и донесение его до слушателей, мимика, ощущение и передача темпа и ритма произведения.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уровень – мимика лица недостаточно богата, однако угадывается общее настроение, заданное голосом, дикция не совершенна, но сохраняется понимание того, о чем говорит ребенок.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уровень – мимика бедная, интонация невыразительная, голос совершенно не отражает настроения произведения, ребенок сбивается с ритма, не владеет дыханием и не выдерживает темп.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Прослушивание;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Контрольные задания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631844"/>
          </a:xfrm>
        </p:spPr>
        <p:txBody>
          <a:bodyPr/>
          <a:lstStyle/>
          <a:p>
            <a:pPr algn="ctr"/>
            <a:r>
              <a:rPr lang="ru-RU" b="1" dirty="0" smtClean="0"/>
              <a:t>Техника речи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244259" cy="382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031"/>
                <a:gridCol w="1240243"/>
                <a:gridCol w="1182213"/>
                <a:gridCol w="1152693"/>
                <a:gridCol w="1152693"/>
                <a:gridCol w="1152693"/>
                <a:gridCol w="1152693"/>
              </a:tblGrid>
              <a:tr h="430696">
                <a:tc rowSpan="3"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Дикция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год обучения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год обучения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19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входная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промежуточная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входная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промежуточная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63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Произнести с различной интонацией скороговорку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скороговорок в количестве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10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штук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Декламация стихотворения или басни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скороговорок в количестве 20 штук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Чтение гекзаметра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монолога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Мониторинг воспитанности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285992"/>
          <a:ext cx="8358248" cy="271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81"/>
                <a:gridCol w="1044781"/>
                <a:gridCol w="1044781"/>
                <a:gridCol w="1044781"/>
                <a:gridCol w="1044781"/>
                <a:gridCol w="1044781"/>
                <a:gridCol w="1044781"/>
                <a:gridCol w="1044781"/>
              </a:tblGrid>
              <a:tr h="52149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Ф.И. ребенка</a:t>
                      </a:r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Параметры оценивания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716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Любознательность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Трудолюбие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природе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учению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себе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Культурный уровень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14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1500174"/>
            <a:ext cx="8039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Уровень воспитанности учащихся  (методика Н.П. Капустина)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560406"/>
          </a:xfrm>
        </p:spPr>
        <p:txBody>
          <a:bodyPr/>
          <a:lstStyle/>
          <a:p>
            <a:pPr algn="ctr"/>
            <a:r>
              <a:rPr lang="ru-RU" b="1" dirty="0" smtClean="0"/>
              <a:t>Мониторинг развития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071546"/>
          <a:ext cx="8286807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639"/>
                <a:gridCol w="466448"/>
                <a:gridCol w="466448"/>
                <a:gridCol w="466448"/>
                <a:gridCol w="409941"/>
                <a:gridCol w="522955"/>
                <a:gridCol w="466448"/>
                <a:gridCol w="466448"/>
                <a:gridCol w="466448"/>
                <a:gridCol w="466448"/>
                <a:gridCol w="466448"/>
                <a:gridCol w="466448"/>
                <a:gridCol w="466448"/>
                <a:gridCol w="466448"/>
                <a:gridCol w="466448"/>
                <a:gridCol w="466448"/>
                <a:gridCol w="466448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Ф.И. ребенка</a:t>
                      </a:r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Личностная сфера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Познавательная сфера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Регулятивная сфера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Коммуникативная сфера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Сумма баллов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Интерес к занятиям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Самооценка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Нравственно – эстетические качества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развития познавательной активности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Произвольность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развития контроля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Способность к сотрудничеству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7467600" cy="5088066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Фамилия, имя обучающегося ________________________________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Возраст на начало диагностики ________________________________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14290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Индивидуальная карта динамики образовательных результатов обучающегося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71612"/>
          <a:ext cx="8358250" cy="494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402"/>
                <a:gridCol w="1142308"/>
                <a:gridCol w="1142308"/>
                <a:gridCol w="1142308"/>
                <a:gridCol w="1142308"/>
                <a:gridCol w="1142308"/>
                <a:gridCol w="1142308"/>
              </a:tblGrid>
              <a:tr h="361148">
                <a:tc rowSpan="3"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(параметры отслеживания)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1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Первый год обучения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Второй год обучения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96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 учебного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первого полугодия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учебного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 учебного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первого полугодия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учебного года</a:t>
                      </a:r>
                    </a:p>
                  </a:txBody>
                  <a:tcPr marL="68580" marR="68580" marT="0" marB="0"/>
                </a:tc>
              </a:tr>
              <a:tr h="361148">
                <a:tc gridSpan="7"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освоения преподаваемого предмета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97276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Теоретическая подготовка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148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 подготовка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148">
                <a:tc gridSpan="7"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воспитательного воздействия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Любознательность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148"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развития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Способность к сотрудничеству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7747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фиксации результатов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ПРОТОКОЛ  ИТОГОВОЙ  АТТЕСТАЦИИ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– 2022 учебного года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Фамилия, имя, отчество педагога _____________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Дата проведения ________________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Форма проведения ______________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Название детского объединения ______________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Название программы _____________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 реализации программы __________________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Члены аттестационной комиссии _______________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Результаты итоговой аттестации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214818"/>
          <a:ext cx="785818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5"/>
                <a:gridCol w="1964545"/>
                <a:gridCol w="1964545"/>
                <a:gridCol w="19645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Ф.И. обучающегося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итоговой аттестации.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Маша 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Анна 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5604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такое аттестация обучающихся?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929618" cy="542928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Аттестация обучающихся – это неотъемлемая часть образовательного процесса, которая представляет собой основную форму педагогического контроля, нацеленного на выявление соответствия реальных результатов образовательного процесса прогнозируемым результатам образовательных программ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00100" y="3643314"/>
            <a:ext cx="264320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Планируемые результаты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5643570" y="3500438"/>
            <a:ext cx="2643206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Реальные результаты</a:t>
            </a:r>
            <a:endParaRPr lang="ru-RU" sz="2000" b="1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3786182" y="442913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572000" y="44291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500174"/>
            <a:ext cx="7467600" cy="114300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857496"/>
            <a:ext cx="74676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Успехов в работе!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Проблема оценки качества реализации  ДООП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071678"/>
            <a:ext cx="7467600" cy="34004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оценивание образовательных результатов по внешним критериям;</a:t>
            </a:r>
          </a:p>
          <a:p>
            <a:pPr algn="ctr"/>
            <a:r>
              <a:rPr lang="ru-RU" sz="3200" dirty="0" smtClean="0"/>
              <a:t>трудности в оценивании «внутренних» результатов;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846158"/>
          </a:xfrm>
        </p:spPr>
        <p:txBody>
          <a:bodyPr/>
          <a:lstStyle/>
          <a:p>
            <a:pPr algn="ctr"/>
            <a:r>
              <a:rPr lang="ru-RU" b="1" dirty="0" smtClean="0"/>
              <a:t>Нормативная база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615262" cy="487375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 273-ФЗ «Об образовании в Российской Федерации» (часть 1 статьи 58, часть 3 статьи 59, часть 10 статьи 28, статьями 17, 34);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просвещения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09 ноября 2018г.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 «Об утверждении Порядка организации и осуществления образовательной деятельности по дополнительным общеобразовательным программам».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«О формах, периодичности и порядке текущего контроля успеваемости, промежуточной и итоговой аттестации обучающихся» (15.05.2017 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Функции аттестации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000240"/>
            <a:ext cx="7467600" cy="3757626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Учебная.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Воспитательная.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Развивающая.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Коррекционная.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Социально-психологическая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аттестации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005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Обязательная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аттестации обучающихся включает: 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промежуточная аттестация;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итоговая аттестация.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467600" cy="846158"/>
          </a:xfrm>
        </p:spPr>
        <p:txBody>
          <a:bodyPr/>
          <a:lstStyle/>
          <a:p>
            <a:pPr algn="ctr"/>
            <a:r>
              <a:rPr lang="ru-RU" b="1" dirty="0" smtClean="0"/>
              <a:t>Содержание аттестации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9005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аттестации определяется образовательной программой с учетом возраста ребенка, его индивидуальных особенностей.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467600" cy="560406"/>
          </a:xfrm>
        </p:spPr>
        <p:txBody>
          <a:bodyPr/>
          <a:lstStyle/>
          <a:p>
            <a:pPr algn="ctr"/>
            <a:r>
              <a:rPr lang="ru-RU" b="1" dirty="0" smtClean="0"/>
              <a:t>Содержание аттестации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072494" cy="4572032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уровень теоретических знаний программным требованиям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(широта кругозора, свобода восприятия теоретической информации, развитость практических навыков работы со специальной литературой, свобода использования специальной терминологии)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lvl="0"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уровень практической подготовки обучающихся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(соответствие уровня развития практических умений и навыков программным требованиям, качество выполнения практического задания, свобода владения специальным оборудованием); </a:t>
            </a:r>
          </a:p>
          <a:p>
            <a:pPr lvl="0"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уровень развития и воспитанности обучающихся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(аккуратность и ответственность при работе, развитость специальных и личностных способностей и др.)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631844"/>
          </a:xfrm>
        </p:spPr>
        <p:txBody>
          <a:bodyPr/>
          <a:lstStyle/>
          <a:p>
            <a:pPr algn="ctr"/>
            <a:r>
              <a:rPr lang="ru-RU" b="1" dirty="0" smtClean="0"/>
              <a:t>Формы и методы аттестации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071546"/>
          <a:ext cx="7691469" cy="560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823"/>
                <a:gridCol w="2563823"/>
                <a:gridCol w="2563823"/>
              </a:tblGrid>
              <a:tr h="12422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обучающихся старшего школьного возраста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обучающихся среднего школьного возраста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обучающихся младшего школьного возраста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5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Аукцион знаний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Диспут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Интеллектуальная игра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творческих работ и проектов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Конференция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«Мозговой штурм»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Тематический альбом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Сдача нормативов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Интеллектуальная игра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творческих работ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Путешествие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Собеседование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Соревнование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Сдача нормативов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журнал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Викторина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Кроссворд Путешествие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Сказка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Соревнование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516</TotalTime>
  <Words>812</Words>
  <PresentationFormat>Экран (4:3)</PresentationFormat>
  <Paragraphs>241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АТТЕСТАЦИЯ ОБУЧАЮЩИХСЯ В УЧРЕЖДЕНИИ ДОПОЛНИТЕЛЬНОГО ОБРАЗОВАНИЯ</vt:lpstr>
      <vt:lpstr>Что такое аттестация обучающихся? </vt:lpstr>
      <vt:lpstr>Проблема оценки качества реализации  ДООП</vt:lpstr>
      <vt:lpstr>Нормативная база</vt:lpstr>
      <vt:lpstr>Функции аттестации</vt:lpstr>
      <vt:lpstr>Виды аттестации</vt:lpstr>
      <vt:lpstr>Содержание аттестации</vt:lpstr>
      <vt:lpstr>Содержание аттестации</vt:lpstr>
      <vt:lpstr>Формы и методы аттестации</vt:lpstr>
      <vt:lpstr>Формы оценивания</vt:lpstr>
      <vt:lpstr>Форма фиксации результатов</vt:lpstr>
      <vt:lpstr>Форма фиксации результатов </vt:lpstr>
      <vt:lpstr>Слайд 13</vt:lpstr>
      <vt:lpstr>Слайд 14</vt:lpstr>
      <vt:lpstr>Техника речи</vt:lpstr>
      <vt:lpstr>Мониторинг воспитанности</vt:lpstr>
      <vt:lpstr>Мониторинг развития</vt:lpstr>
      <vt:lpstr>      </vt:lpstr>
      <vt:lpstr>Форма фиксации результатов 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ОБУЧАЮЩИХСЯ В УЧРЕЖДЕНИИ ДОПОЛНИТЕЛЬНОГО ОБРАЗОВАНИЯ</dc:title>
  <dc:creator>oem</dc:creator>
  <cp:lastModifiedBy>oem</cp:lastModifiedBy>
  <cp:revision>59</cp:revision>
  <dcterms:created xsi:type="dcterms:W3CDTF">2022-04-15T09:15:33Z</dcterms:created>
  <dcterms:modified xsi:type="dcterms:W3CDTF">2022-04-20T03:14:45Z</dcterms:modified>
</cp:coreProperties>
</file>